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12192000"/>
  <p:notesSz cx="6858000" cy="9144000"/>
  <p:embeddedFontLst>
    <p:embeddedFont>
      <p:font typeface="Advent Pro SemiBold"/>
      <p:regular r:id="rId52"/>
      <p:bold r:id="rId53"/>
    </p:embeddedFont>
    <p:embeddedFont>
      <p:font typeface="Nunito"/>
      <p:regular r:id="rId54"/>
      <p:bold r:id="rId55"/>
      <p:italic r:id="rId56"/>
      <p:boldItalic r:id="rId57"/>
    </p:embeddedFont>
    <p:embeddedFont>
      <p:font typeface="Corbel"/>
      <p:regular r:id="rId58"/>
      <p:bold r:id="rId59"/>
      <p:italic r:id="rId60"/>
      <p:boldItalic r:id="rId61"/>
    </p:embeddedFont>
    <p:embeddedFont>
      <p:font typeface="Titillium Web"/>
      <p:regular r:id="rId62"/>
      <p:bold r:id="rId63"/>
      <p:italic r:id="rId64"/>
      <p:boldItalic r:id="rId65"/>
    </p:embeddedFont>
    <p:embeddedFont>
      <p:font typeface="Montserrat Medium"/>
      <p:regular r:id="rId66"/>
      <p:bold r:id="rId67"/>
      <p:italic r:id="rId68"/>
      <p:boldItalic r:id="rId69"/>
    </p:embeddedFont>
    <p:embeddedFont>
      <p:font typeface="Advent Pro Light"/>
      <p:regular r:id="rId70"/>
      <p:bold r:id="rId71"/>
    </p:embeddedFont>
    <p:embeddedFont>
      <p:font typeface="Advent Pro"/>
      <p:regular r:id="rId72"/>
      <p:bold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AdventPro-bold.fntdata"/><Relationship Id="rId72" Type="http://schemas.openxmlformats.org/officeDocument/2006/relationships/font" Target="fonts/AdventPro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AdventProLight-bold.fntdata"/><Relationship Id="rId70" Type="http://schemas.openxmlformats.org/officeDocument/2006/relationships/font" Target="fonts/AdventProLight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TitilliumWeb-regular.fntdata"/><Relationship Id="rId61" Type="http://schemas.openxmlformats.org/officeDocument/2006/relationships/font" Target="fonts/Corbel-boldItalic.fntdata"/><Relationship Id="rId20" Type="http://schemas.openxmlformats.org/officeDocument/2006/relationships/slide" Target="slides/slide15.xml"/><Relationship Id="rId64" Type="http://schemas.openxmlformats.org/officeDocument/2006/relationships/font" Target="fonts/TitilliumWeb-italic.fntdata"/><Relationship Id="rId63" Type="http://schemas.openxmlformats.org/officeDocument/2006/relationships/font" Target="fonts/TitilliumWeb-bold.fntdata"/><Relationship Id="rId22" Type="http://schemas.openxmlformats.org/officeDocument/2006/relationships/slide" Target="slides/slide17.xml"/><Relationship Id="rId66" Type="http://schemas.openxmlformats.org/officeDocument/2006/relationships/font" Target="fonts/MontserratMedium-regular.fntdata"/><Relationship Id="rId21" Type="http://schemas.openxmlformats.org/officeDocument/2006/relationships/slide" Target="slides/slide16.xml"/><Relationship Id="rId65" Type="http://schemas.openxmlformats.org/officeDocument/2006/relationships/font" Target="fonts/TitilliumWeb-boldItalic.fntdata"/><Relationship Id="rId24" Type="http://schemas.openxmlformats.org/officeDocument/2006/relationships/slide" Target="slides/slide19.xml"/><Relationship Id="rId68" Type="http://schemas.openxmlformats.org/officeDocument/2006/relationships/font" Target="fonts/MontserratMedium-italic.fntdata"/><Relationship Id="rId23" Type="http://schemas.openxmlformats.org/officeDocument/2006/relationships/slide" Target="slides/slide18.xml"/><Relationship Id="rId67" Type="http://schemas.openxmlformats.org/officeDocument/2006/relationships/font" Target="fonts/MontserratMedium-bold.fntdata"/><Relationship Id="rId60" Type="http://schemas.openxmlformats.org/officeDocument/2006/relationships/font" Target="fonts/Corbel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Medium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AdventProSemiBold-bold.fntdata"/><Relationship Id="rId52" Type="http://schemas.openxmlformats.org/officeDocument/2006/relationships/font" Target="fonts/AdventProSemiBold-regular.fntdata"/><Relationship Id="rId11" Type="http://schemas.openxmlformats.org/officeDocument/2006/relationships/slide" Target="slides/slide6.xml"/><Relationship Id="rId55" Type="http://schemas.openxmlformats.org/officeDocument/2006/relationships/font" Target="fonts/Nunito-bold.fntdata"/><Relationship Id="rId10" Type="http://schemas.openxmlformats.org/officeDocument/2006/relationships/slide" Target="slides/slide5.xml"/><Relationship Id="rId54" Type="http://schemas.openxmlformats.org/officeDocument/2006/relationships/font" Target="fonts/Nunito-regular.fntdata"/><Relationship Id="rId13" Type="http://schemas.openxmlformats.org/officeDocument/2006/relationships/slide" Target="slides/slide8.xml"/><Relationship Id="rId57" Type="http://schemas.openxmlformats.org/officeDocument/2006/relationships/font" Target="fonts/Nunito-boldItalic.fntdata"/><Relationship Id="rId12" Type="http://schemas.openxmlformats.org/officeDocument/2006/relationships/slide" Target="slides/slide7.xml"/><Relationship Id="rId56" Type="http://schemas.openxmlformats.org/officeDocument/2006/relationships/font" Target="fonts/Nunito-italic.fntdata"/><Relationship Id="rId15" Type="http://schemas.openxmlformats.org/officeDocument/2006/relationships/slide" Target="slides/slide10.xml"/><Relationship Id="rId59" Type="http://schemas.openxmlformats.org/officeDocument/2006/relationships/font" Target="fonts/Corbel-bold.fntdata"/><Relationship Id="rId14" Type="http://schemas.openxmlformats.org/officeDocument/2006/relationships/slide" Target="slides/slide9.xml"/><Relationship Id="rId58" Type="http://schemas.openxmlformats.org/officeDocument/2006/relationships/font" Target="fonts/Corbel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69708caa7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69708caa7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769708caa7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69708caa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769708caa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769708caa7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769708caa7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1" name="Google Shape;81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7DD9"/>
              </a:buClr>
              <a:buSzPts val="4100"/>
              <a:buFont typeface="Corbel"/>
              <a:buNone/>
              <a:defRPr b="1" i="0" sz="4100">
                <a:solidFill>
                  <a:srgbClr val="337DD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102870" marR="0" algn="r">
              <a:lnSpc>
                <a:spcPct val="102500"/>
              </a:lnSpc>
              <a:spcBef>
                <a:spcPts val="0"/>
              </a:spcBef>
              <a:buNone/>
              <a:defRPr b="0" i="0" sz="1200">
                <a:solidFill>
                  <a:srgbClr val="454545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102870" marR="0" algn="r">
              <a:lnSpc>
                <a:spcPct val="102500"/>
              </a:lnSpc>
              <a:spcBef>
                <a:spcPts val="0"/>
              </a:spcBef>
              <a:buNone/>
              <a:defRPr b="0" i="0" sz="1200">
                <a:solidFill>
                  <a:srgbClr val="454545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102870" marR="0" algn="r">
              <a:lnSpc>
                <a:spcPct val="102500"/>
              </a:lnSpc>
              <a:spcBef>
                <a:spcPts val="0"/>
              </a:spcBef>
              <a:buNone/>
              <a:defRPr b="0" i="0" sz="1200">
                <a:solidFill>
                  <a:srgbClr val="454545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" marR="0" algn="r">
              <a:lnSpc>
                <a:spcPct val="102500"/>
              </a:lnSpc>
              <a:spcBef>
                <a:spcPts val="0"/>
              </a:spcBef>
              <a:buNone/>
              <a:defRPr b="0" i="0" sz="1200">
                <a:solidFill>
                  <a:srgbClr val="454545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02870" marR="0" algn="r">
              <a:lnSpc>
                <a:spcPct val="102500"/>
              </a:lnSpc>
              <a:spcBef>
                <a:spcPts val="0"/>
              </a:spcBef>
              <a:buNone/>
              <a:defRPr b="0" i="0" sz="1200">
                <a:solidFill>
                  <a:srgbClr val="454545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02870" marR="0" algn="r">
              <a:lnSpc>
                <a:spcPct val="102500"/>
              </a:lnSpc>
              <a:spcBef>
                <a:spcPts val="0"/>
              </a:spcBef>
              <a:buNone/>
              <a:defRPr b="0" i="0" sz="1200">
                <a:solidFill>
                  <a:srgbClr val="454545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102870" marR="0" algn="r">
              <a:lnSpc>
                <a:spcPct val="102500"/>
              </a:lnSpc>
              <a:spcBef>
                <a:spcPts val="0"/>
              </a:spcBef>
              <a:buNone/>
              <a:defRPr b="0" i="0" sz="1200">
                <a:solidFill>
                  <a:srgbClr val="454545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102870" marR="0" algn="r">
              <a:lnSpc>
                <a:spcPct val="102500"/>
              </a:lnSpc>
              <a:spcBef>
                <a:spcPts val="0"/>
              </a:spcBef>
              <a:buNone/>
              <a:defRPr b="0" i="0" sz="1200">
                <a:solidFill>
                  <a:srgbClr val="454545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102870" marR="0" algn="r">
              <a:lnSpc>
                <a:spcPct val="102500"/>
              </a:lnSpc>
              <a:spcBef>
                <a:spcPts val="0"/>
              </a:spcBef>
              <a:buNone/>
              <a:defRPr b="0" i="0" sz="1200">
                <a:solidFill>
                  <a:srgbClr val="454545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10287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7DD9"/>
              </a:buClr>
              <a:buSzPts val="4100"/>
              <a:buFont typeface="Corbel"/>
              <a:buNone/>
              <a:defRPr b="1" i="0" sz="4100">
                <a:solidFill>
                  <a:srgbClr val="337DD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102870" marR="0" algn="r">
              <a:lnSpc>
                <a:spcPct val="102500"/>
              </a:lnSpc>
              <a:spcBef>
                <a:spcPts val="0"/>
              </a:spcBef>
              <a:buNone/>
              <a:defRPr b="0" i="0" sz="1200">
                <a:solidFill>
                  <a:srgbClr val="454545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102870" marR="0" algn="r">
              <a:lnSpc>
                <a:spcPct val="102500"/>
              </a:lnSpc>
              <a:spcBef>
                <a:spcPts val="0"/>
              </a:spcBef>
              <a:buNone/>
              <a:defRPr b="0" i="0" sz="1200">
                <a:solidFill>
                  <a:srgbClr val="454545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102870" marR="0" algn="r">
              <a:lnSpc>
                <a:spcPct val="102500"/>
              </a:lnSpc>
              <a:spcBef>
                <a:spcPts val="0"/>
              </a:spcBef>
              <a:buNone/>
              <a:defRPr b="0" i="0" sz="1200">
                <a:solidFill>
                  <a:srgbClr val="454545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" marR="0" algn="r">
              <a:lnSpc>
                <a:spcPct val="102500"/>
              </a:lnSpc>
              <a:spcBef>
                <a:spcPts val="0"/>
              </a:spcBef>
              <a:buNone/>
              <a:defRPr b="0" i="0" sz="1200">
                <a:solidFill>
                  <a:srgbClr val="454545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02870" marR="0" algn="r">
              <a:lnSpc>
                <a:spcPct val="102500"/>
              </a:lnSpc>
              <a:spcBef>
                <a:spcPts val="0"/>
              </a:spcBef>
              <a:buNone/>
              <a:defRPr b="0" i="0" sz="1200">
                <a:solidFill>
                  <a:srgbClr val="454545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02870" marR="0" algn="r">
              <a:lnSpc>
                <a:spcPct val="102500"/>
              </a:lnSpc>
              <a:spcBef>
                <a:spcPts val="0"/>
              </a:spcBef>
              <a:buNone/>
              <a:defRPr b="0" i="0" sz="1200">
                <a:solidFill>
                  <a:srgbClr val="454545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102870" marR="0" algn="r">
              <a:lnSpc>
                <a:spcPct val="102500"/>
              </a:lnSpc>
              <a:spcBef>
                <a:spcPts val="0"/>
              </a:spcBef>
              <a:buNone/>
              <a:defRPr b="0" i="0" sz="1200">
                <a:solidFill>
                  <a:srgbClr val="454545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102870" marR="0" algn="r">
              <a:lnSpc>
                <a:spcPct val="102500"/>
              </a:lnSpc>
              <a:spcBef>
                <a:spcPts val="0"/>
              </a:spcBef>
              <a:buNone/>
              <a:defRPr b="0" i="0" sz="1200">
                <a:solidFill>
                  <a:srgbClr val="454545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102870" marR="0" algn="r">
              <a:lnSpc>
                <a:spcPct val="102500"/>
              </a:lnSpc>
              <a:spcBef>
                <a:spcPts val="0"/>
              </a:spcBef>
              <a:buNone/>
              <a:defRPr b="0" i="0" sz="1200">
                <a:solidFill>
                  <a:srgbClr val="454545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10287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053C5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6"/>
          <p:cNvSpPr/>
          <p:nvPr/>
        </p:nvSpPr>
        <p:spPr>
          <a:xfrm>
            <a:off x="2193207" y="2201021"/>
            <a:ext cx="7468023" cy="60537"/>
          </a:xfrm>
          <a:custGeom>
            <a:rect b="b" l="l" r="r" t="t"/>
            <a:pathLst>
              <a:path extrusionOk="0" h="90804" w="11202035">
                <a:moveTo>
                  <a:pt x="0" y="0"/>
                </a:moveTo>
                <a:lnTo>
                  <a:pt x="11201816" y="0"/>
                </a:lnTo>
                <a:lnTo>
                  <a:pt x="11201816" y="90193"/>
                </a:lnTo>
                <a:lnTo>
                  <a:pt x="0" y="90193"/>
                </a:lnTo>
                <a:lnTo>
                  <a:pt x="0" y="0"/>
                </a:lnTo>
                <a:close/>
              </a:path>
            </a:pathLst>
          </a:custGeom>
          <a:solidFill>
            <a:srgbClr val="F8FAF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2193208" y="2261149"/>
            <a:ext cx="60537" cy="1818640"/>
          </a:xfrm>
          <a:custGeom>
            <a:rect b="b" l="l" r="r" t="t"/>
            <a:pathLst>
              <a:path extrusionOk="0" h="2727960" w="90804">
                <a:moveTo>
                  <a:pt x="0" y="0"/>
                </a:moveTo>
                <a:lnTo>
                  <a:pt x="90713" y="0"/>
                </a:lnTo>
                <a:lnTo>
                  <a:pt x="90713" y="2727389"/>
                </a:lnTo>
                <a:lnTo>
                  <a:pt x="0" y="2727389"/>
                </a:lnTo>
                <a:lnTo>
                  <a:pt x="0" y="0"/>
                </a:lnTo>
                <a:close/>
              </a:path>
            </a:pathLst>
          </a:custGeom>
          <a:solidFill>
            <a:srgbClr val="F8FAF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2193207" y="4079409"/>
            <a:ext cx="7468023" cy="62231"/>
          </a:xfrm>
          <a:custGeom>
            <a:rect b="b" l="l" r="r" t="t"/>
            <a:pathLst>
              <a:path extrusionOk="0" h="93345" w="11202035">
                <a:moveTo>
                  <a:pt x="0" y="0"/>
                </a:moveTo>
                <a:lnTo>
                  <a:pt x="11201816" y="0"/>
                </a:lnTo>
                <a:lnTo>
                  <a:pt x="11201816" y="92733"/>
                </a:lnTo>
                <a:lnTo>
                  <a:pt x="0" y="92733"/>
                </a:lnTo>
                <a:lnTo>
                  <a:pt x="0" y="0"/>
                </a:lnTo>
                <a:close/>
              </a:path>
            </a:pathLst>
          </a:custGeom>
          <a:solidFill>
            <a:srgbClr val="F8FAF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9599322" y="2261528"/>
            <a:ext cx="61807" cy="1817793"/>
          </a:xfrm>
          <a:custGeom>
            <a:rect b="b" l="l" r="r" t="t"/>
            <a:pathLst>
              <a:path extrusionOk="0" h="2726690" w="92709">
                <a:moveTo>
                  <a:pt x="92643" y="2726657"/>
                </a:moveTo>
                <a:lnTo>
                  <a:pt x="0" y="2726657"/>
                </a:lnTo>
                <a:lnTo>
                  <a:pt x="0" y="0"/>
                </a:lnTo>
                <a:lnTo>
                  <a:pt x="92643" y="0"/>
                </a:lnTo>
                <a:lnTo>
                  <a:pt x="92643" y="2726657"/>
                </a:lnTo>
                <a:close/>
              </a:path>
            </a:pathLst>
          </a:custGeom>
          <a:solidFill>
            <a:srgbClr val="F8FAF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6"/>
          <p:cNvSpPr txBox="1"/>
          <p:nvPr>
            <p:ph type="ctrTitle"/>
          </p:nvPr>
        </p:nvSpPr>
        <p:spPr>
          <a:xfrm>
            <a:off x="2253682" y="3012429"/>
            <a:ext cx="7684639" cy="609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1828800" y="3840481"/>
            <a:ext cx="8534400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2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jpg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124100" y="102325"/>
            <a:ext cx="4532700" cy="24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3000"/>
              <a:t>Aula 1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3000"/>
              <a:t>Vamos lá?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#FADJP2021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#ANALISTADEDADOS2021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#FACEPE #PET #FORMA</a:t>
            </a:r>
            <a:r>
              <a:rPr b="1" lang="pt-BR" sz="1300">
                <a:solidFill>
                  <a:schemeClr val="dk1"/>
                </a:solidFill>
              </a:rPr>
              <a:t>AI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89326"/>
          <a:stretch/>
        </p:blipFill>
        <p:spPr>
          <a:xfrm>
            <a:off x="0" y="6049825"/>
            <a:ext cx="6858000" cy="73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800" y="26125"/>
            <a:ext cx="7447773" cy="597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/>
          <p:nvPr/>
        </p:nvSpPr>
        <p:spPr>
          <a:xfrm>
            <a:off x="9161029" y="850304"/>
            <a:ext cx="1999422" cy="7171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9036152" y="511750"/>
            <a:ext cx="21242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Alfabetização dos Dados</a:t>
            </a:r>
            <a:endParaRPr sz="16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838200" y="2110229"/>
            <a:ext cx="10515600" cy="1318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pt-BR" sz="4000">
                <a:latin typeface="Titillium Web"/>
                <a:ea typeface="Titillium Web"/>
                <a:cs typeface="Titillium Web"/>
                <a:sym typeface="Titillium Web"/>
              </a:rPr>
              <a:t>Precisamos de fato saber sobre isso?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pt-BR" sz="4000">
                <a:latin typeface="Titillium Web"/>
                <a:ea typeface="Titillium Web"/>
                <a:cs typeface="Titillium Web"/>
                <a:sym typeface="Titillium Web"/>
              </a:rPr>
              <a:t>Vamos navegar na história !!</a:t>
            </a:r>
            <a:endParaRPr/>
          </a:p>
        </p:txBody>
      </p:sp>
      <p:sp>
        <p:nvSpPr>
          <p:cNvPr id="230" name="Google Shape;230;p28"/>
          <p:cNvSpPr/>
          <p:nvPr/>
        </p:nvSpPr>
        <p:spPr>
          <a:xfrm>
            <a:off x="0" y="5367908"/>
            <a:ext cx="9161029" cy="1490093"/>
          </a:xfrm>
          <a:custGeom>
            <a:rect b="b" l="l" r="r" t="t"/>
            <a:pathLst>
              <a:path extrusionOk="0" h="1490093" w="9161029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8763037" y="5367908"/>
            <a:ext cx="3428963" cy="1490093"/>
          </a:xfrm>
          <a:custGeom>
            <a:rect b="b" l="l" r="r" t="t"/>
            <a:pathLst>
              <a:path extrusionOk="0" h="1490093" w="342896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 txBox="1"/>
          <p:nvPr>
            <p:ph type="title"/>
          </p:nvPr>
        </p:nvSpPr>
        <p:spPr>
          <a:xfrm>
            <a:off x="432800" y="5491234"/>
            <a:ext cx="77193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dvent Pro Light"/>
              <a:buNone/>
            </a:pPr>
            <a:r>
              <a:rPr lang="pt-BR" sz="3600">
                <a:solidFill>
                  <a:srgbClr val="FFFF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PERFIL DO PROFISSIONAL</a:t>
            </a:r>
            <a:br>
              <a:rPr lang="pt-BR" sz="3400">
                <a:latin typeface="Titillium Web"/>
                <a:ea typeface="Titillium Web"/>
                <a:cs typeface="Titillium Web"/>
                <a:sym typeface="Titillium Web"/>
              </a:rPr>
            </a:br>
            <a:endParaRPr sz="3400"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Uma imagem contendo interior, mesa, pessoa, objeto&#10;&#10;Descrição gerada automaticamente" id="238" name="Google Shape;238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850392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 txBox="1"/>
          <p:nvPr/>
        </p:nvSpPr>
        <p:spPr>
          <a:xfrm>
            <a:off x="838200" y="1027906"/>
            <a:ext cx="4600575" cy="1847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</a:pPr>
            <a:r>
              <a:rPr b="1" lang="pt-BR" sz="3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ATÉ O INÍCIO DA DÉCADA DE 90, DATILOGRAFAR ERA REQUISITO OBRIGATÓRIO.</a:t>
            </a:r>
            <a:endParaRPr b="1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equipamentos eletrônicos, mesa, computador, parede&#10;&#10;Descrição gerada automaticamente" id="244" name="Google Shape;24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7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 txBox="1"/>
          <p:nvPr/>
        </p:nvSpPr>
        <p:spPr>
          <a:xfrm>
            <a:off x="228600" y="2381414"/>
            <a:ext cx="3419475" cy="3257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 SemiBold"/>
              <a:buNone/>
            </a:pPr>
            <a:r>
              <a:rPr lang="pt-BR" sz="28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COM A PROPAGAÇÃO DOS COMPUTADORES, A DIGITAÇÃO VIROU O SUCESSO ENTRE OS FUNCIONÁRIOS. ESTAMOS NO INÍCIO DA DÉCADA DE 90.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mesa, interior&#10;&#10;Descrição gerada automaticamente" id="250" name="Google Shape;25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05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7759083" y="337351"/>
            <a:ext cx="4517623" cy="1766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dvent Pro SemiBold"/>
              <a:buNone/>
            </a:pPr>
            <a:r>
              <a:rPr lang="pt-BR" sz="238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OS COMPUTADORES JÁ ESTÃO CONSOLIDADOS. SÃO FERRAMENTAS DO NOSSO COTIDIANO. SABER USAR O PACOTE OFFICE TORNOU-SE ESSENCIAL.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https://www.digitalistmag.com/files/2018/02/283756_GettyImages-854972552_super.jpg" id="258" name="Google Shape;25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39395"/>
            <a:ext cx="12192000" cy="813679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 txBox="1"/>
          <p:nvPr/>
        </p:nvSpPr>
        <p:spPr>
          <a:xfrm>
            <a:off x="4249420" y="-223421"/>
            <a:ext cx="7942580" cy="28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</a:pPr>
            <a:r>
              <a:rPr b="1" lang="pt-BR"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NOS DIAS ATUAIS, AS PESSOAS PRECISAM FALAR A LÍNGUA DOS DADOS. CRIAR INDICADORES E ANALISAR SUA PRÓPRIA ÁREA. NÃO PERDER MAIS TANTO TEMPO COM TRABALHOS OPERACIONAIS. A MAIOR PARTE DO TEMPO SERÁ ANALISANDO INFORMAÇÕES E TOMANDO DECISÕES, INDEPENDENTE DO CARGO</a:t>
            </a:r>
            <a:r>
              <a:rPr lang="pt-BR"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/>
          <p:nvPr/>
        </p:nvSpPr>
        <p:spPr>
          <a:xfrm>
            <a:off x="0" y="5367908"/>
            <a:ext cx="9161029" cy="1490093"/>
          </a:xfrm>
          <a:custGeom>
            <a:rect b="b" l="l" r="r" t="t"/>
            <a:pathLst>
              <a:path extrusionOk="0" h="1490093" w="9161029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3"/>
          <p:cNvSpPr txBox="1"/>
          <p:nvPr>
            <p:ph type="title"/>
          </p:nvPr>
        </p:nvSpPr>
        <p:spPr>
          <a:xfrm>
            <a:off x="838200" y="5529884"/>
            <a:ext cx="7719381" cy="109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dvent Pro Light"/>
              <a:buNone/>
            </a:pPr>
            <a:r>
              <a:rPr lang="pt-BR" sz="3600">
                <a:latin typeface="Advent Pro Light"/>
                <a:ea typeface="Advent Pro Light"/>
                <a:cs typeface="Advent Pro Light"/>
                <a:sym typeface="Advent Pro Light"/>
              </a:rPr>
              <a:t> A EXPLICAÇÃO DO GAP</a:t>
            </a:r>
            <a:br>
              <a:rPr lang="pt-BR" sz="3400">
                <a:latin typeface="Titillium Web"/>
                <a:ea typeface="Titillium Web"/>
                <a:cs typeface="Titillium Web"/>
                <a:sym typeface="Titillium Web"/>
              </a:rPr>
            </a:br>
            <a:endParaRPr sz="3400"/>
          </a:p>
        </p:txBody>
      </p:sp>
      <p:sp>
        <p:nvSpPr>
          <p:cNvPr id="266" name="Google Shape;266;p33"/>
          <p:cNvSpPr/>
          <p:nvPr/>
        </p:nvSpPr>
        <p:spPr>
          <a:xfrm>
            <a:off x="8763037" y="5367908"/>
            <a:ext cx="3428963" cy="1490093"/>
          </a:xfrm>
          <a:custGeom>
            <a:rect b="b" l="l" r="r" t="t"/>
            <a:pathLst>
              <a:path extrusionOk="0" h="1490093" w="342896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3"/>
          <p:cNvSpPr/>
          <p:nvPr/>
        </p:nvSpPr>
        <p:spPr>
          <a:xfrm>
            <a:off x="9161029" y="850304"/>
            <a:ext cx="1999422" cy="7171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9036152" y="511750"/>
            <a:ext cx="21242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Alfabetização dos Dados</a:t>
            </a:r>
            <a:endParaRPr sz="16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269" name="Google Shape;269;p33"/>
          <p:cNvSpPr/>
          <p:nvPr/>
        </p:nvSpPr>
        <p:spPr>
          <a:xfrm>
            <a:off x="8325811" y="1577340"/>
            <a:ext cx="2834640" cy="283464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Habilidades de Alfabetização de Dados</a:t>
            </a: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741038" y="2400300"/>
            <a:ext cx="7815654" cy="1188720"/>
            <a:chOff x="-714900" y="1856675"/>
            <a:chExt cx="7815654" cy="1188720"/>
          </a:xfrm>
        </p:grpSpPr>
        <p:sp>
          <p:nvSpPr>
            <p:cNvPr id="271" name="Google Shape;271;p33"/>
            <p:cNvSpPr/>
            <p:nvPr/>
          </p:nvSpPr>
          <p:spPr>
            <a:xfrm>
              <a:off x="-714900" y="1856675"/>
              <a:ext cx="2743200" cy="1188720"/>
            </a:xfrm>
            <a:prstGeom prst="chevron">
              <a:avLst>
                <a:gd fmla="val 38426" name="adj"/>
              </a:avLst>
            </a:prstGeom>
            <a:solidFill>
              <a:srgbClr val="CCDACD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Produção de Dados</a:t>
              </a: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1821327" y="1856675"/>
              <a:ext cx="2743200" cy="1188720"/>
            </a:xfrm>
            <a:prstGeom prst="chevron">
              <a:avLst>
                <a:gd fmla="val 38426" name="adj"/>
              </a:avLst>
            </a:prstGeom>
            <a:solidFill>
              <a:srgbClr val="99C1B9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Democratização de Dados</a:t>
              </a: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4357554" y="1856675"/>
              <a:ext cx="2743200" cy="1188720"/>
            </a:xfrm>
            <a:prstGeom prst="chevron">
              <a:avLst>
                <a:gd fmla="val 38426" name="adj"/>
              </a:avLst>
            </a:prstGeom>
            <a:solidFill>
              <a:srgbClr val="5A9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Transformação Digital</a:t>
              </a:r>
              <a:endParaRPr/>
            </a:p>
          </p:txBody>
        </p:sp>
      </p:grpSp>
      <p:sp>
        <p:nvSpPr>
          <p:cNvPr id="274" name="Google Shape;274;p33"/>
          <p:cNvSpPr txBox="1"/>
          <p:nvPr/>
        </p:nvSpPr>
        <p:spPr>
          <a:xfrm>
            <a:off x="844525" y="1967350"/>
            <a:ext cx="2536227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Não tivemos escolas</a:t>
            </a:r>
            <a:endParaRPr/>
          </a:p>
        </p:txBody>
      </p:sp>
      <p:sp>
        <p:nvSpPr>
          <p:cNvPr id="275" name="Google Shape;275;p33"/>
          <p:cNvSpPr txBox="1"/>
          <p:nvPr/>
        </p:nvSpPr>
        <p:spPr>
          <a:xfrm>
            <a:off x="3253357" y="3670963"/>
            <a:ext cx="253622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Os dados chegam nas mãos dos usuários, mas não se sentem confortável</a:t>
            </a:r>
            <a:endParaRPr/>
          </a:p>
        </p:txBody>
      </p:sp>
      <p:sp>
        <p:nvSpPr>
          <p:cNvPr id="276" name="Google Shape;276;p33"/>
          <p:cNvSpPr txBox="1"/>
          <p:nvPr/>
        </p:nvSpPr>
        <p:spPr>
          <a:xfrm>
            <a:off x="5621375" y="1786225"/>
            <a:ext cx="278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Crescimento exponencial do volume de dados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/>
          <p:nvPr/>
        </p:nvSpPr>
        <p:spPr>
          <a:xfrm>
            <a:off x="0" y="5367908"/>
            <a:ext cx="9161029" cy="1490093"/>
          </a:xfrm>
          <a:custGeom>
            <a:rect b="b" l="l" r="r" t="t"/>
            <a:pathLst>
              <a:path extrusionOk="0" h="1490093" w="9161029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4"/>
          <p:cNvSpPr txBox="1"/>
          <p:nvPr>
            <p:ph type="title"/>
          </p:nvPr>
        </p:nvSpPr>
        <p:spPr>
          <a:xfrm>
            <a:off x="838200" y="5529884"/>
            <a:ext cx="7719381" cy="109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dvent Pro Light"/>
              <a:buNone/>
            </a:pPr>
            <a:r>
              <a:rPr lang="pt-BR" sz="3600">
                <a:latin typeface="Advent Pro Light"/>
                <a:ea typeface="Advent Pro Light"/>
                <a:cs typeface="Advent Pro Light"/>
                <a:sym typeface="Advent Pro Light"/>
              </a:rPr>
              <a:t>O MUNDO ESTÁ EM TRANSFORMAÇÃO</a:t>
            </a:r>
            <a:br>
              <a:rPr lang="pt-BR" sz="3400">
                <a:latin typeface="Titillium Web"/>
                <a:ea typeface="Titillium Web"/>
                <a:cs typeface="Titillium Web"/>
                <a:sym typeface="Titillium Web"/>
              </a:rPr>
            </a:br>
            <a:endParaRPr sz="3400"/>
          </a:p>
        </p:txBody>
      </p:sp>
      <p:sp>
        <p:nvSpPr>
          <p:cNvPr id="283" name="Google Shape;283;p34"/>
          <p:cNvSpPr/>
          <p:nvPr/>
        </p:nvSpPr>
        <p:spPr>
          <a:xfrm>
            <a:off x="8763037" y="5367908"/>
            <a:ext cx="3428963" cy="1490093"/>
          </a:xfrm>
          <a:custGeom>
            <a:rect b="b" l="l" r="r" t="t"/>
            <a:pathLst>
              <a:path extrusionOk="0" h="1490093" w="342896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4"/>
          <p:cNvSpPr/>
          <p:nvPr/>
        </p:nvSpPr>
        <p:spPr>
          <a:xfrm>
            <a:off x="9161029" y="850304"/>
            <a:ext cx="1999422" cy="7171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4"/>
          <p:cNvSpPr txBox="1"/>
          <p:nvPr/>
        </p:nvSpPr>
        <p:spPr>
          <a:xfrm>
            <a:off x="9036152" y="511750"/>
            <a:ext cx="21242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Alfabetização dos Dados</a:t>
            </a:r>
            <a:endParaRPr sz="16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286" name="Google Shape;286;p34"/>
          <p:cNvSpPr txBox="1"/>
          <p:nvPr>
            <p:ph idx="1" type="body"/>
          </p:nvPr>
        </p:nvSpPr>
        <p:spPr>
          <a:xfrm>
            <a:off x="650312" y="1476982"/>
            <a:ext cx="3223704" cy="2340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0"/>
              <a:buNone/>
            </a:pPr>
            <a:r>
              <a:rPr lang="pt-BR" sz="12950">
                <a:latin typeface="Titillium Web"/>
                <a:ea typeface="Titillium Web"/>
                <a:cs typeface="Titillium Web"/>
                <a:sym typeface="Titillium Web"/>
              </a:rPr>
              <a:t>55%</a:t>
            </a:r>
            <a:endParaRPr/>
          </a:p>
          <a:p>
            <a:pPr indent="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40"/>
              <a:buNone/>
            </a:pPr>
            <a:r>
              <a:t/>
            </a:r>
            <a:endParaRPr sz="814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650312" y="1292316"/>
            <a:ext cx="7986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Quase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650312" y="3144591"/>
            <a:ext cx="43109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 todos os dados do mundo foram gerados nos últimos 03 anos.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650312" y="4002566"/>
            <a:ext cx="561419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Os dados globais totalizaram 15 zettabytes em 2015, chegaram a 33 ZB em 2018 e serão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175 ZB em 2025.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7052591" y="1319404"/>
            <a:ext cx="4310969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Inovações tecnológicas crescendo exponencialmente: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"/>
              <a:buAutoNum type="arabicPeriod"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IoT;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"/>
              <a:buAutoNum type="arabicPeriod"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Inteligência Artificial;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"/>
              <a:buAutoNum type="arabicPeriod"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Machine Learnig;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"/>
              <a:buAutoNum type="arabicPeriod"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Análises Preditivas;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"/>
              <a:buAutoNum type="arabicPeriod"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Entre outras...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mc:AlternateContent>
    <mc:Choice Requires="p14">
      <p:transition spd="slow" p14:dur="390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/>
          <p:nvPr/>
        </p:nvSpPr>
        <p:spPr>
          <a:xfrm>
            <a:off x="0" y="5367908"/>
            <a:ext cx="9161029" cy="1490093"/>
          </a:xfrm>
          <a:custGeom>
            <a:rect b="b" l="l" r="r" t="t"/>
            <a:pathLst>
              <a:path extrusionOk="0" h="1490093" w="9161029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5"/>
          <p:cNvSpPr txBox="1"/>
          <p:nvPr>
            <p:ph type="title"/>
          </p:nvPr>
        </p:nvSpPr>
        <p:spPr>
          <a:xfrm>
            <a:off x="838200" y="5529884"/>
            <a:ext cx="7719381" cy="109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dvent Pro Light"/>
              <a:buNone/>
            </a:pPr>
            <a:r>
              <a:rPr lang="pt-BR" sz="3600">
                <a:latin typeface="Advent Pro Light"/>
                <a:ea typeface="Advent Pro Light"/>
                <a:cs typeface="Advent Pro Light"/>
                <a:sym typeface="Advent Pro Light"/>
              </a:rPr>
              <a:t>ONDE AS EMPRESAS ESTÃO HOJE</a:t>
            </a:r>
            <a:br>
              <a:rPr lang="pt-BR" sz="3400">
                <a:latin typeface="Titillium Web"/>
                <a:ea typeface="Titillium Web"/>
                <a:cs typeface="Titillium Web"/>
                <a:sym typeface="Titillium Web"/>
              </a:rPr>
            </a:br>
            <a:endParaRPr sz="3400"/>
          </a:p>
        </p:txBody>
      </p:sp>
      <p:sp>
        <p:nvSpPr>
          <p:cNvPr id="297" name="Google Shape;297;p35"/>
          <p:cNvSpPr/>
          <p:nvPr/>
        </p:nvSpPr>
        <p:spPr>
          <a:xfrm>
            <a:off x="8763037" y="5367908"/>
            <a:ext cx="3428963" cy="1490093"/>
          </a:xfrm>
          <a:custGeom>
            <a:rect b="b" l="l" r="r" t="t"/>
            <a:pathLst>
              <a:path extrusionOk="0" h="1490093" w="342896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5"/>
          <p:cNvSpPr/>
          <p:nvPr/>
        </p:nvSpPr>
        <p:spPr>
          <a:xfrm>
            <a:off x="9161029" y="850304"/>
            <a:ext cx="1999422" cy="7171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9036152" y="511750"/>
            <a:ext cx="21242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Alfabetização dos Dados</a:t>
            </a:r>
            <a:endParaRPr sz="16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1659281" y="3963473"/>
            <a:ext cx="393566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das empresas acreditam que é importante que seus funcionários sejam alfabetizados em dados…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01" name="Google Shape;301;p35"/>
          <p:cNvSpPr/>
          <p:nvPr/>
        </p:nvSpPr>
        <p:spPr>
          <a:xfrm>
            <a:off x="2515800" y="1477681"/>
            <a:ext cx="2169360" cy="2169360"/>
          </a:xfrm>
          <a:prstGeom prst="ellipse">
            <a:avLst/>
          </a:prstGeom>
          <a:solidFill>
            <a:srgbClr val="5A9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2952410" y="982693"/>
            <a:ext cx="12961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Apesar de</a:t>
            </a:r>
            <a:endParaRPr/>
          </a:p>
        </p:txBody>
      </p:sp>
      <p:sp>
        <p:nvSpPr>
          <p:cNvPr id="303" name="Google Shape;303;p35"/>
          <p:cNvSpPr txBox="1"/>
          <p:nvPr/>
        </p:nvSpPr>
        <p:spPr>
          <a:xfrm>
            <a:off x="2392066" y="2008363"/>
            <a:ext cx="241682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92%</a:t>
            </a:r>
            <a:endParaRPr/>
          </a:p>
        </p:txBody>
      </p:sp>
      <p:sp>
        <p:nvSpPr>
          <p:cNvPr id="304" name="Google Shape;304;p35"/>
          <p:cNvSpPr txBox="1"/>
          <p:nvPr/>
        </p:nvSpPr>
        <p:spPr>
          <a:xfrm>
            <a:off x="6848325" y="3963475"/>
            <a:ext cx="43122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relatam que seus negócios incentivam significativamente os funcionários a se tornarem mais confiantes com os dados.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05" name="Google Shape;305;p35"/>
          <p:cNvSpPr/>
          <p:nvPr/>
        </p:nvSpPr>
        <p:spPr>
          <a:xfrm>
            <a:off x="7645816" y="1485796"/>
            <a:ext cx="2169360" cy="2169360"/>
          </a:xfrm>
          <a:prstGeom prst="ellipse">
            <a:avLst/>
          </a:prstGeom>
          <a:solidFill>
            <a:srgbClr val="99C1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8502878" y="982693"/>
            <a:ext cx="4552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Só</a:t>
            </a:r>
            <a:endParaRPr sz="2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07" name="Google Shape;307;p35"/>
          <p:cNvSpPr txBox="1"/>
          <p:nvPr/>
        </p:nvSpPr>
        <p:spPr>
          <a:xfrm>
            <a:off x="7522082" y="2016478"/>
            <a:ext cx="241682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17%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/>
          <p:nvPr/>
        </p:nvSpPr>
        <p:spPr>
          <a:xfrm>
            <a:off x="0" y="5367908"/>
            <a:ext cx="9161029" cy="1490093"/>
          </a:xfrm>
          <a:custGeom>
            <a:rect b="b" l="l" r="r" t="t"/>
            <a:pathLst>
              <a:path extrusionOk="0" h="1490093" w="9161029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6"/>
          <p:cNvSpPr txBox="1"/>
          <p:nvPr>
            <p:ph type="title"/>
          </p:nvPr>
        </p:nvSpPr>
        <p:spPr>
          <a:xfrm>
            <a:off x="838200" y="5529884"/>
            <a:ext cx="7719381" cy="109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dvent Pro Light"/>
              <a:buNone/>
            </a:pPr>
            <a:r>
              <a:rPr lang="pt-BR" sz="3240">
                <a:latin typeface="Advent Pro Light"/>
                <a:ea typeface="Advent Pro Light"/>
                <a:cs typeface="Advent Pro Light"/>
                <a:sym typeface="Advent Pro Light"/>
              </a:rPr>
              <a:t>RESULTADOS DA EMPRESA 4.0 ALFABETIZADA</a:t>
            </a:r>
            <a:br>
              <a:rPr lang="pt-BR" sz="3060">
                <a:latin typeface="Titillium Web"/>
                <a:ea typeface="Titillium Web"/>
                <a:cs typeface="Titillium Web"/>
                <a:sym typeface="Titillium Web"/>
              </a:rPr>
            </a:br>
            <a:endParaRPr sz="3060"/>
          </a:p>
        </p:txBody>
      </p:sp>
      <p:sp>
        <p:nvSpPr>
          <p:cNvPr id="314" name="Google Shape;314;p36"/>
          <p:cNvSpPr/>
          <p:nvPr/>
        </p:nvSpPr>
        <p:spPr>
          <a:xfrm>
            <a:off x="8763037" y="5367908"/>
            <a:ext cx="3428963" cy="1490093"/>
          </a:xfrm>
          <a:custGeom>
            <a:rect b="b" l="l" r="r" t="t"/>
            <a:pathLst>
              <a:path extrusionOk="0" h="1490093" w="342896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6"/>
          <p:cNvSpPr/>
          <p:nvPr/>
        </p:nvSpPr>
        <p:spPr>
          <a:xfrm>
            <a:off x="9161029" y="850304"/>
            <a:ext cx="1999422" cy="7171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6"/>
          <p:cNvSpPr txBox="1"/>
          <p:nvPr/>
        </p:nvSpPr>
        <p:spPr>
          <a:xfrm>
            <a:off x="9036152" y="511750"/>
            <a:ext cx="21242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Alfabetização dos Dados</a:t>
            </a:r>
            <a:endParaRPr sz="16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317" name="Google Shape;317;p36"/>
          <p:cNvSpPr/>
          <p:nvPr/>
        </p:nvSpPr>
        <p:spPr>
          <a:xfrm>
            <a:off x="6863101" y="2499360"/>
            <a:ext cx="2256449" cy="2301087"/>
          </a:xfrm>
          <a:prstGeom prst="ellipse">
            <a:avLst/>
          </a:prstGeom>
          <a:solidFill>
            <a:srgbClr val="CCDAC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Envolvimento dos funcionários</a:t>
            </a:r>
            <a:endParaRPr b="1" sz="2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8" name="Google Shape;318;p36"/>
          <p:cNvSpPr txBox="1"/>
          <p:nvPr/>
        </p:nvSpPr>
        <p:spPr>
          <a:xfrm>
            <a:off x="3026120" y="3649903"/>
            <a:ext cx="189721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Equipe treinada para trazer as respostas certas com seus dados e à vontade para levar ao C-Nível</a:t>
            </a:r>
            <a:endParaRPr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9" name="Google Shape;319;p36"/>
          <p:cNvSpPr/>
          <p:nvPr/>
        </p:nvSpPr>
        <p:spPr>
          <a:xfrm>
            <a:off x="4854800" y="1863089"/>
            <a:ext cx="2256449" cy="2301087"/>
          </a:xfrm>
          <a:prstGeom prst="ellipse">
            <a:avLst/>
          </a:prstGeom>
          <a:solidFill>
            <a:srgbClr val="99C1B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Mantenha-se competitivo</a:t>
            </a:r>
            <a:endParaRPr b="1" sz="2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20" name="Google Shape;320;p36"/>
          <p:cNvSpPr/>
          <p:nvPr/>
        </p:nvSpPr>
        <p:spPr>
          <a:xfrm>
            <a:off x="2846500" y="1226818"/>
            <a:ext cx="2256449" cy="2301087"/>
          </a:xfrm>
          <a:prstGeom prst="ellipse">
            <a:avLst/>
          </a:prstGeom>
          <a:solidFill>
            <a:srgbClr val="5A949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Melhores decisões</a:t>
            </a:r>
            <a:endParaRPr b="1" sz="2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838200" y="590547"/>
            <a:ext cx="2256449" cy="230108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Insights mais rápidos</a:t>
            </a:r>
            <a:endParaRPr b="1" sz="2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22" name="Google Shape;322;p36"/>
          <p:cNvSpPr txBox="1"/>
          <p:nvPr/>
        </p:nvSpPr>
        <p:spPr>
          <a:xfrm>
            <a:off x="1068915" y="3067138"/>
            <a:ext cx="1788741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Não depender de um cientista de dados. Todos têm o poder de obter insights por conta própria.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(Saber perguntar e saber responder)</a:t>
            </a:r>
            <a:endParaRPr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5034420" y="437704"/>
            <a:ext cx="189721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Entender rapidamente seus dados para se adaptar ao que </a:t>
            </a:r>
            <a:r>
              <a:rPr lang="pt-BR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está</a:t>
            </a:r>
            <a:r>
              <a:rPr lang="pt-BR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por vir.</a:t>
            </a:r>
            <a:endParaRPr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7042720" y="808737"/>
            <a:ext cx="189721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Toda equipe capacitada no processo da tomada de decisão, incentivando a colaboração</a:t>
            </a:r>
            <a:endParaRPr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mc:AlternateContent>
    <mc:Choice Requires="p14">
      <p:transition spd="slow" p14:dur="390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7"/>
          <p:cNvSpPr/>
          <p:nvPr/>
        </p:nvSpPr>
        <p:spPr>
          <a:xfrm>
            <a:off x="321734" y="321733"/>
            <a:ext cx="11573488" cy="6214534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7"/>
          <p:cNvSpPr txBox="1"/>
          <p:nvPr>
            <p:ph type="title"/>
          </p:nvPr>
        </p:nvSpPr>
        <p:spPr>
          <a:xfrm>
            <a:off x="1524000" y="1122362"/>
            <a:ext cx="9144000" cy="2840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571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Calibri"/>
              <a:buNone/>
            </a:pPr>
            <a:r>
              <a:rPr lang="pt-BR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Primeiramente,</a:t>
            </a:r>
            <a:br>
              <a:rPr lang="pt-BR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qual a diferença</a:t>
            </a:r>
            <a:r>
              <a:rPr lang="pt-BR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cxnSp>
        <p:nvCxnSpPr>
          <p:cNvPr id="332" name="Google Shape;332;p37"/>
          <p:cNvCxnSpPr/>
          <p:nvPr/>
        </p:nvCxnSpPr>
        <p:spPr>
          <a:xfrm>
            <a:off x="4724400" y="4109417"/>
            <a:ext cx="27432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3" name="Google Shape;333;p37"/>
          <p:cNvSpPr txBox="1"/>
          <p:nvPr>
            <p:ph idx="12" type="sldNum"/>
          </p:nvPr>
        </p:nvSpPr>
        <p:spPr>
          <a:xfrm>
            <a:off x="8610600" y="615971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1158251" y="5013950"/>
            <a:ext cx="2805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CONHECIMENTO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7"/>
          <p:cNvSpPr txBox="1"/>
          <p:nvPr/>
        </p:nvSpPr>
        <p:spPr>
          <a:xfrm>
            <a:off x="5006351" y="4999675"/>
            <a:ext cx="25101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INFORMAÇÃO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8831580" y="5013960"/>
            <a:ext cx="1222964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DADOS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ctrTitle"/>
          </p:nvPr>
        </p:nvSpPr>
        <p:spPr>
          <a:xfrm>
            <a:off x="838199" y="4525347"/>
            <a:ext cx="6801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dvent Pro Light"/>
              <a:buNone/>
            </a:pPr>
            <a:r>
              <a:rPr b="1" lang="pt-BR" sz="4800">
                <a:solidFill>
                  <a:srgbClr val="FFFFFF"/>
                </a:solidFill>
              </a:rPr>
              <a:t>INTRODUÇÃO </a:t>
            </a:r>
            <a:r>
              <a:rPr b="1" lang="pt-BR" sz="4800">
                <a:solidFill>
                  <a:srgbClr val="FFFFFF"/>
                </a:solidFill>
              </a:rPr>
              <a:t>ALFABETIZAÇÃO DOS DADOS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7961258" y="4525347"/>
            <a:ext cx="4017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pt-BR" sz="1400">
                <a:solidFill>
                  <a:srgbClr val="FFFFFF"/>
                </a:solidFill>
              </a:rPr>
              <a:t>Objetivo desta </a:t>
            </a:r>
            <a:r>
              <a:rPr b="1" lang="pt-BR" sz="1400">
                <a:solidFill>
                  <a:srgbClr val="FFFFFF"/>
                </a:solidFill>
              </a:rPr>
              <a:t>Aula</a:t>
            </a:r>
            <a:r>
              <a:rPr lang="pt-BR" sz="1400">
                <a:solidFill>
                  <a:srgbClr val="FFFFFF"/>
                </a:solidFill>
              </a:rPr>
              <a:t>: </a:t>
            </a:r>
            <a:r>
              <a:rPr lang="pt-BR" sz="1400">
                <a:solidFill>
                  <a:srgbClr val="FFFFFF"/>
                </a:solidFill>
              </a:rPr>
              <a:t>F</a:t>
            </a:r>
            <a:r>
              <a:rPr lang="pt-BR" sz="1400">
                <a:solidFill>
                  <a:srgbClr val="FFFFFF"/>
                </a:solidFill>
              </a:rPr>
              <a:t>ornecer técnicas que possibilitem ao profissional conhecer sobre a ferramenta de Business Intelligence e como os dados irão impactar nos estilos de liderança e as funções gerenciais básicas para gerir equipes com maior eficácia.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588567" y="620480"/>
            <a:ext cx="2243700" cy="22437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3395001" y="2466604"/>
            <a:ext cx="962400" cy="9624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5125829" y="2327988"/>
            <a:ext cx="293700" cy="293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6492113" y="0"/>
            <a:ext cx="5699887" cy="4059244"/>
          </a:xfrm>
          <a:custGeom>
            <a:rect b="b" l="l" r="r" t="t"/>
            <a:pathLst>
              <a:path extrusionOk="0" h="4059244" w="5699887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9" name="Google Shape;139;p20"/>
          <p:cNvCxnSpPr/>
          <p:nvPr/>
        </p:nvCxnSpPr>
        <p:spPr>
          <a:xfrm>
            <a:off x="7800392" y="4525347"/>
            <a:ext cx="0" cy="1737300"/>
          </a:xfrm>
          <a:prstGeom prst="straightConnector1">
            <a:avLst/>
          </a:prstGeom>
          <a:noFill/>
          <a:ln cap="sq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 dir="r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/>
          <p:nvPr/>
        </p:nvSpPr>
        <p:spPr>
          <a:xfrm>
            <a:off x="0" y="5367908"/>
            <a:ext cx="9161029" cy="1490093"/>
          </a:xfrm>
          <a:custGeom>
            <a:rect b="b" l="l" r="r" t="t"/>
            <a:pathLst>
              <a:path extrusionOk="0" h="1490093" w="9161029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8"/>
          <p:cNvSpPr txBox="1"/>
          <p:nvPr>
            <p:ph type="title"/>
          </p:nvPr>
        </p:nvSpPr>
        <p:spPr>
          <a:xfrm>
            <a:off x="838200" y="5529884"/>
            <a:ext cx="7719381" cy="109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None/>
            </a:pPr>
            <a:r>
              <a:rPr b="1" lang="pt-BR" sz="2880"/>
              <a:t>QUAL É A DIFERENÇA ?</a:t>
            </a:r>
            <a:br>
              <a:rPr lang="pt-BR" sz="2880"/>
            </a:br>
            <a:br>
              <a:rPr lang="pt-BR" sz="3060">
                <a:latin typeface="Titillium Web"/>
                <a:ea typeface="Titillium Web"/>
                <a:cs typeface="Titillium Web"/>
                <a:sym typeface="Titillium Web"/>
              </a:rPr>
            </a:br>
            <a:endParaRPr sz="3060"/>
          </a:p>
        </p:txBody>
      </p:sp>
      <p:sp>
        <p:nvSpPr>
          <p:cNvPr id="343" name="Google Shape;343;p38"/>
          <p:cNvSpPr/>
          <p:nvPr/>
        </p:nvSpPr>
        <p:spPr>
          <a:xfrm>
            <a:off x="8763037" y="5367908"/>
            <a:ext cx="3428963" cy="1490093"/>
          </a:xfrm>
          <a:custGeom>
            <a:rect b="b" l="l" r="r" t="t"/>
            <a:pathLst>
              <a:path extrusionOk="0" h="1490093" w="342896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38"/>
          <p:cNvGrpSpPr/>
          <p:nvPr/>
        </p:nvGrpSpPr>
        <p:grpSpPr>
          <a:xfrm>
            <a:off x="1072638" y="1413835"/>
            <a:ext cx="10183883" cy="2552175"/>
            <a:chOff x="3184" y="532834"/>
            <a:chExt cx="10183883" cy="2552175"/>
          </a:xfrm>
        </p:grpSpPr>
        <p:sp>
          <p:nvSpPr>
            <p:cNvPr id="345" name="Google Shape;345;p38"/>
            <p:cNvSpPr/>
            <p:nvPr/>
          </p:nvSpPr>
          <p:spPr>
            <a:xfrm>
              <a:off x="3184" y="532834"/>
              <a:ext cx="3104842" cy="864000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8"/>
            <p:cNvSpPr txBox="1"/>
            <p:nvPr/>
          </p:nvSpPr>
          <p:spPr>
            <a:xfrm>
              <a:off x="3184" y="532834"/>
              <a:ext cx="3104842" cy="8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213350" spcFirstLastPara="1" rIns="21335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b="0" lang="pt-BR" sz="3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CONHECIMENTO</a:t>
              </a:r>
              <a:endParaRPr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3184" y="1396834"/>
              <a:ext cx="3104842" cy="1688175"/>
            </a:xfrm>
            <a:prstGeom prst="rect">
              <a:avLst/>
            </a:prstGeom>
            <a:solidFill>
              <a:srgbClr val="F7D5CB">
                <a:alpha val="89803"/>
              </a:srgbClr>
            </a:solidFill>
            <a:ln cap="flat" cmpd="sng" w="12700">
              <a:solidFill>
                <a:srgbClr val="F7D5CB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8"/>
            <p:cNvSpPr txBox="1"/>
            <p:nvPr/>
          </p:nvSpPr>
          <p:spPr>
            <a:xfrm>
              <a:off x="3184" y="1396834"/>
              <a:ext cx="3104842" cy="16881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0025" lIns="160000" spcFirstLastPara="1" rIns="213350" wrap="square" tIns="160000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Char char="•"/>
              </a:pPr>
              <a:r>
                <a:rPr b="0" i="1" lang="pt-BR" sz="3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Conjunto de dados  com contexto</a:t>
              </a:r>
              <a:endPara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3542704" y="532834"/>
              <a:ext cx="3104842" cy="864000"/>
            </a:xfrm>
            <a:prstGeom prst="rect">
              <a:avLst/>
            </a:prstGeom>
            <a:solidFill>
              <a:srgbClr val="C47F6E"/>
            </a:solidFill>
            <a:ln cap="flat" cmpd="sng" w="12700">
              <a:solidFill>
                <a:srgbClr val="C47F6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8"/>
            <p:cNvSpPr txBox="1"/>
            <p:nvPr/>
          </p:nvSpPr>
          <p:spPr>
            <a:xfrm>
              <a:off x="3542704" y="532834"/>
              <a:ext cx="3104842" cy="8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213350" spcFirstLastPara="1" rIns="21335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pt-BR" sz="3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INFORMAÇÃO</a:t>
              </a:r>
              <a:endParaRPr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3542704" y="1396834"/>
              <a:ext cx="3104842" cy="1688175"/>
            </a:xfrm>
            <a:prstGeom prst="rect">
              <a:avLst/>
            </a:prstGeom>
            <a:solidFill>
              <a:srgbClr val="EBD6D4">
                <a:alpha val="89803"/>
              </a:srgbClr>
            </a:solidFill>
            <a:ln cap="flat" cmpd="sng" w="12700">
              <a:solidFill>
                <a:srgbClr val="EBD6D4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8"/>
            <p:cNvSpPr txBox="1"/>
            <p:nvPr/>
          </p:nvSpPr>
          <p:spPr>
            <a:xfrm>
              <a:off x="3542704" y="1396834"/>
              <a:ext cx="3104842" cy="16881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0025" lIns="160000" spcFirstLastPara="1" rIns="213350" wrap="square" tIns="160000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Char char="•"/>
              </a:pPr>
              <a:r>
                <a:rPr b="0" i="1" lang="pt-BR" sz="3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Conjunto de dados  com contexto</a:t>
              </a:r>
              <a:endPara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8"/>
            <p:cNvSpPr/>
            <p:nvPr/>
          </p:nvSpPr>
          <p:spPr>
            <a:xfrm>
              <a:off x="7082225" y="532834"/>
              <a:ext cx="3104842" cy="864000"/>
            </a:xfrm>
            <a:prstGeom prst="rect">
              <a:avLst/>
            </a:prstGeom>
            <a:solidFill>
              <a:srgbClr val="A4A4A4"/>
            </a:solidFill>
            <a:ln cap="flat" cmpd="sng" w="12700">
              <a:solidFill>
                <a:srgbClr val="A4A4A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8"/>
            <p:cNvSpPr txBox="1"/>
            <p:nvPr/>
          </p:nvSpPr>
          <p:spPr>
            <a:xfrm>
              <a:off x="7082225" y="532834"/>
              <a:ext cx="3104842" cy="8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213350" spcFirstLastPara="1" rIns="21335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pt-BR" sz="3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DADOS</a:t>
              </a:r>
              <a:endParaRPr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8"/>
            <p:cNvSpPr/>
            <p:nvPr/>
          </p:nvSpPr>
          <p:spPr>
            <a:xfrm>
              <a:off x="7082225" y="1396834"/>
              <a:ext cx="3104842" cy="1688175"/>
            </a:xfrm>
            <a:prstGeom prst="rect">
              <a:avLst/>
            </a:prstGeom>
            <a:solidFill>
              <a:srgbClr val="DFDFDF">
                <a:alpha val="89803"/>
              </a:srgbClr>
            </a:solidFill>
            <a:ln cap="flat" cmpd="sng" w="12700">
              <a:solidFill>
                <a:srgbClr val="DFDFDF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8"/>
            <p:cNvSpPr txBox="1"/>
            <p:nvPr/>
          </p:nvSpPr>
          <p:spPr>
            <a:xfrm>
              <a:off x="7082225" y="1396834"/>
              <a:ext cx="3104842" cy="16881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0025" lIns="160000" spcFirstLastPara="1" rIns="213350" wrap="square" tIns="160000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Char char="•"/>
              </a:pPr>
              <a:r>
                <a:rPr b="0" i="1" lang="pt-BR" sz="3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Palavras e números  sem contexto</a:t>
              </a:r>
              <a:endPara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Seta: reta" id="357" name="Google Shape;35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2237" y="32431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ta: reta" id="358" name="Google Shape;3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5364" y="324313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/>
          <p:nvPr/>
        </p:nvSpPr>
        <p:spPr>
          <a:xfrm>
            <a:off x="0" y="5367908"/>
            <a:ext cx="9161029" cy="1490093"/>
          </a:xfrm>
          <a:custGeom>
            <a:rect b="b" l="l" r="r" t="t"/>
            <a:pathLst>
              <a:path extrusionOk="0" h="1490093" w="9161029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9"/>
          <p:cNvSpPr/>
          <p:nvPr/>
        </p:nvSpPr>
        <p:spPr>
          <a:xfrm>
            <a:off x="8763037" y="5367908"/>
            <a:ext cx="3428963" cy="1490093"/>
          </a:xfrm>
          <a:custGeom>
            <a:rect b="b" l="l" r="r" t="t"/>
            <a:pathLst>
              <a:path extrusionOk="0" h="1490093" w="342896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9"/>
          <p:cNvSpPr txBox="1"/>
          <p:nvPr/>
        </p:nvSpPr>
        <p:spPr>
          <a:xfrm>
            <a:off x="838200" y="1825625"/>
            <a:ext cx="10515600" cy="23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900">
            <a:noAutofit/>
          </a:bodyPr>
          <a:lstStyle/>
          <a:p>
            <a:pPr indent="0" lvl="0" marL="0" marR="0" rtl="0" algn="ctr">
              <a:lnSpc>
                <a:spcPct val="1140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pt-B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onde são</a:t>
            </a:r>
            <a:endParaRPr/>
          </a:p>
          <a:p>
            <a:pPr indent="0" lvl="0" marL="0" marR="0" rtl="0" algn="ctr">
              <a:lnSpc>
                <a:spcPct val="1140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b="1" lang="pt-B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encontrados</a:t>
            </a:r>
            <a:r>
              <a:rPr lang="pt-B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366" name="Google Shape;366;p39"/>
          <p:cNvSpPr txBox="1"/>
          <p:nvPr/>
        </p:nvSpPr>
        <p:spPr>
          <a:xfrm>
            <a:off x="4022597" y="4402073"/>
            <a:ext cx="408622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DADOS | INFORMAÇÃO | CONHECIMENTO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:fade thruBlk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/>
          <p:nvPr/>
        </p:nvSpPr>
        <p:spPr>
          <a:xfrm>
            <a:off x="0" y="5367908"/>
            <a:ext cx="9161029" cy="1490093"/>
          </a:xfrm>
          <a:custGeom>
            <a:rect b="b" l="l" r="r" t="t"/>
            <a:pathLst>
              <a:path extrusionOk="0" h="1490093" w="9161029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0"/>
          <p:cNvSpPr txBox="1"/>
          <p:nvPr>
            <p:ph type="title"/>
          </p:nvPr>
        </p:nvSpPr>
        <p:spPr>
          <a:xfrm>
            <a:off x="838200" y="5529884"/>
            <a:ext cx="7719381" cy="109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None/>
            </a:pPr>
            <a:r>
              <a:rPr b="1" lang="pt-BR" sz="2880"/>
              <a:t>QUAL É A DIFERENÇA ?</a:t>
            </a:r>
            <a:br>
              <a:rPr lang="pt-BR" sz="2880"/>
            </a:br>
            <a:br>
              <a:rPr lang="pt-BR" sz="3060">
                <a:latin typeface="Titillium Web"/>
                <a:ea typeface="Titillium Web"/>
                <a:cs typeface="Titillium Web"/>
                <a:sym typeface="Titillium Web"/>
              </a:rPr>
            </a:br>
            <a:endParaRPr sz="3060"/>
          </a:p>
        </p:txBody>
      </p:sp>
      <p:sp>
        <p:nvSpPr>
          <p:cNvPr id="373" name="Google Shape;373;p40"/>
          <p:cNvSpPr/>
          <p:nvPr/>
        </p:nvSpPr>
        <p:spPr>
          <a:xfrm>
            <a:off x="8763037" y="5367908"/>
            <a:ext cx="3428963" cy="1490093"/>
          </a:xfrm>
          <a:custGeom>
            <a:rect b="b" l="l" r="r" t="t"/>
            <a:pathLst>
              <a:path extrusionOk="0" h="1490093" w="342896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4" name="Google Shape;374;p40"/>
          <p:cNvGrpSpPr/>
          <p:nvPr/>
        </p:nvGrpSpPr>
        <p:grpSpPr>
          <a:xfrm>
            <a:off x="1004058" y="1360877"/>
            <a:ext cx="10183883" cy="2552175"/>
            <a:chOff x="3184" y="532834"/>
            <a:chExt cx="10183883" cy="2552175"/>
          </a:xfrm>
        </p:grpSpPr>
        <p:sp>
          <p:nvSpPr>
            <p:cNvPr id="375" name="Google Shape;375;p40"/>
            <p:cNvSpPr/>
            <p:nvPr/>
          </p:nvSpPr>
          <p:spPr>
            <a:xfrm>
              <a:off x="3184" y="532834"/>
              <a:ext cx="3104842" cy="864000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0"/>
            <p:cNvSpPr txBox="1"/>
            <p:nvPr/>
          </p:nvSpPr>
          <p:spPr>
            <a:xfrm>
              <a:off x="3184" y="532834"/>
              <a:ext cx="3104842" cy="8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213350" spcFirstLastPara="1" rIns="21335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b="0" lang="pt-BR" sz="3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CONHECIMENTO</a:t>
              </a:r>
              <a:endParaRPr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3184" y="1396834"/>
              <a:ext cx="3104842" cy="1688175"/>
            </a:xfrm>
            <a:prstGeom prst="rect">
              <a:avLst/>
            </a:prstGeom>
            <a:solidFill>
              <a:srgbClr val="F7D5CB">
                <a:alpha val="89803"/>
              </a:srgbClr>
            </a:solidFill>
            <a:ln cap="flat" cmpd="sng" w="12700">
              <a:solidFill>
                <a:srgbClr val="F7D5CB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0"/>
            <p:cNvSpPr txBox="1"/>
            <p:nvPr/>
          </p:nvSpPr>
          <p:spPr>
            <a:xfrm>
              <a:off x="3184" y="1396834"/>
              <a:ext cx="3104842" cy="16881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0025" lIns="160000" spcFirstLastPara="1" rIns="213350" wrap="square" tIns="160000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Char char="•"/>
              </a:pPr>
              <a:r>
                <a:rPr b="0" i="1" lang="pt-BR" sz="3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Sistemas de BI -  Business Intelligence</a:t>
              </a:r>
              <a:endPara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3542704" y="532834"/>
              <a:ext cx="3104842" cy="864000"/>
            </a:xfrm>
            <a:prstGeom prst="rect">
              <a:avLst/>
            </a:prstGeom>
            <a:solidFill>
              <a:srgbClr val="C47F6E"/>
            </a:solidFill>
            <a:ln cap="flat" cmpd="sng" w="12700">
              <a:solidFill>
                <a:srgbClr val="C47F6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0"/>
            <p:cNvSpPr txBox="1"/>
            <p:nvPr/>
          </p:nvSpPr>
          <p:spPr>
            <a:xfrm>
              <a:off x="3542704" y="532834"/>
              <a:ext cx="3104842" cy="8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213350" spcFirstLastPara="1" rIns="21335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pt-BR" sz="3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INFORMAÇÃO</a:t>
              </a:r>
              <a:endParaRPr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3542704" y="1396834"/>
              <a:ext cx="3104842" cy="1688175"/>
            </a:xfrm>
            <a:prstGeom prst="rect">
              <a:avLst/>
            </a:prstGeom>
            <a:solidFill>
              <a:srgbClr val="EBD6D4">
                <a:alpha val="89803"/>
              </a:srgbClr>
            </a:solidFill>
            <a:ln cap="flat" cmpd="sng" w="12700">
              <a:solidFill>
                <a:srgbClr val="EBD6D4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0"/>
            <p:cNvSpPr txBox="1"/>
            <p:nvPr/>
          </p:nvSpPr>
          <p:spPr>
            <a:xfrm>
              <a:off x="3542704" y="1396834"/>
              <a:ext cx="3104842" cy="16881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0025" lIns="160000" spcFirstLastPara="1" rIns="213350" wrap="square" tIns="160000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Char char="•"/>
              </a:pPr>
              <a:r>
                <a:rPr b="0" i="1" lang="pt-BR" sz="3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Relatórios, gráficos e  cruzamentos</a:t>
              </a:r>
              <a:endPara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7082225" y="532834"/>
              <a:ext cx="3104842" cy="864000"/>
            </a:xfrm>
            <a:prstGeom prst="rect">
              <a:avLst/>
            </a:prstGeom>
            <a:solidFill>
              <a:srgbClr val="A4A4A4"/>
            </a:solidFill>
            <a:ln cap="flat" cmpd="sng" w="12700">
              <a:solidFill>
                <a:srgbClr val="A4A4A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0"/>
            <p:cNvSpPr txBox="1"/>
            <p:nvPr/>
          </p:nvSpPr>
          <p:spPr>
            <a:xfrm>
              <a:off x="7082225" y="532834"/>
              <a:ext cx="3104842" cy="8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213350" spcFirstLastPara="1" rIns="21335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pt-BR" sz="3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DADOS</a:t>
              </a:r>
              <a:endParaRPr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7082225" y="1396834"/>
              <a:ext cx="3104842" cy="1688175"/>
            </a:xfrm>
            <a:prstGeom prst="rect">
              <a:avLst/>
            </a:prstGeom>
            <a:solidFill>
              <a:srgbClr val="DFDFDF">
                <a:alpha val="89803"/>
              </a:srgbClr>
            </a:solidFill>
            <a:ln cap="flat" cmpd="sng" w="12700">
              <a:solidFill>
                <a:srgbClr val="DFDFDF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0"/>
            <p:cNvSpPr txBox="1"/>
            <p:nvPr/>
          </p:nvSpPr>
          <p:spPr>
            <a:xfrm>
              <a:off x="7082225" y="1396834"/>
              <a:ext cx="3104842" cy="16881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0025" lIns="160000" spcFirstLastPara="1" rIns="213350" wrap="square" tIns="160000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Char char="•"/>
              </a:pPr>
              <a:r>
                <a:rPr b="0" i="1" lang="pt-BR" sz="3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Planilhas, sistemas  ERP, CRM e outros</a:t>
              </a:r>
              <a:endPara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Seta: reta" id="387" name="Google Shape;38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2237" y="33147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ta: reta" id="388" name="Google Shape;38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6717" y="33147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1"/>
          <p:cNvSpPr/>
          <p:nvPr/>
        </p:nvSpPr>
        <p:spPr>
          <a:xfrm>
            <a:off x="0" y="5367908"/>
            <a:ext cx="9161029" cy="1490093"/>
          </a:xfrm>
          <a:custGeom>
            <a:rect b="b" l="l" r="r" t="t"/>
            <a:pathLst>
              <a:path extrusionOk="0" h="1490093" w="9161029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41"/>
          <p:cNvSpPr txBox="1"/>
          <p:nvPr>
            <p:ph type="title"/>
          </p:nvPr>
        </p:nvSpPr>
        <p:spPr>
          <a:xfrm>
            <a:off x="838200" y="5529884"/>
            <a:ext cx="7719381" cy="109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None/>
            </a:pPr>
            <a:br>
              <a:rPr lang="pt-BR" sz="3400">
                <a:latin typeface="Titillium Web"/>
                <a:ea typeface="Titillium Web"/>
                <a:cs typeface="Titillium Web"/>
                <a:sym typeface="Titillium Web"/>
              </a:rPr>
            </a:br>
            <a:endParaRPr sz="3400"/>
          </a:p>
        </p:txBody>
      </p:sp>
      <p:sp>
        <p:nvSpPr>
          <p:cNvPr id="395" name="Google Shape;395;p41"/>
          <p:cNvSpPr/>
          <p:nvPr/>
        </p:nvSpPr>
        <p:spPr>
          <a:xfrm>
            <a:off x="8763037" y="5367908"/>
            <a:ext cx="3428963" cy="1490093"/>
          </a:xfrm>
          <a:custGeom>
            <a:rect b="b" l="l" r="r" t="t"/>
            <a:pathLst>
              <a:path extrusionOk="0" h="1490093" w="342896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1"/>
          <p:cNvSpPr txBox="1"/>
          <p:nvPr/>
        </p:nvSpPr>
        <p:spPr>
          <a:xfrm>
            <a:off x="838200" y="1825625"/>
            <a:ext cx="10515600" cy="23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900">
            <a:noAutofit/>
          </a:bodyPr>
          <a:lstStyle/>
          <a:p>
            <a:pPr indent="0" lvl="0" marL="0" marR="0" rtl="0" algn="ctr">
              <a:lnSpc>
                <a:spcPct val="1140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pt-B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como utilizar isso</a:t>
            </a:r>
            <a:endParaRPr/>
          </a:p>
          <a:p>
            <a:pPr indent="0" lvl="0" marL="0" marR="0" rtl="0" algn="ctr">
              <a:lnSpc>
                <a:spcPct val="1140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b="1" lang="pt-B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dia a dia?</a:t>
            </a:r>
            <a:endParaRPr b="1"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1"/>
          <p:cNvSpPr txBox="1"/>
          <p:nvPr/>
        </p:nvSpPr>
        <p:spPr>
          <a:xfrm>
            <a:off x="5606288" y="4402073"/>
            <a:ext cx="94932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 SEJA…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:fade thruBlk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/>
          <p:nvPr/>
        </p:nvSpPr>
        <p:spPr>
          <a:xfrm>
            <a:off x="1379219" y="300227"/>
            <a:ext cx="9864852" cy="386029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2"/>
          <p:cNvSpPr/>
          <p:nvPr/>
        </p:nvSpPr>
        <p:spPr>
          <a:xfrm>
            <a:off x="1437132" y="358140"/>
            <a:ext cx="9587484" cy="35829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2"/>
          <p:cNvSpPr/>
          <p:nvPr/>
        </p:nvSpPr>
        <p:spPr>
          <a:xfrm>
            <a:off x="3555491" y="4853940"/>
            <a:ext cx="5443727" cy="12725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857808" y="4802504"/>
            <a:ext cx="2482850" cy="130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1313180" lvl="0" marL="12700" marR="508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DADOS  INFORMAÇÃO  CONHECIMENTO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2"/>
          <p:cNvSpPr txBox="1"/>
          <p:nvPr/>
        </p:nvSpPr>
        <p:spPr>
          <a:xfrm>
            <a:off x="9115425" y="4802504"/>
            <a:ext cx="2326005" cy="130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4057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AÇÕES ÚTEIS  E PRÁTICAS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EMPRESA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2"/>
          <p:cNvSpPr/>
          <p:nvPr/>
        </p:nvSpPr>
        <p:spPr>
          <a:xfrm>
            <a:off x="0" y="2295144"/>
            <a:ext cx="1406652" cy="12740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2"/>
          <p:cNvSpPr/>
          <p:nvPr/>
        </p:nvSpPr>
        <p:spPr>
          <a:xfrm>
            <a:off x="11230356" y="2295144"/>
            <a:ext cx="961642" cy="12740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4562602" y="5233212"/>
            <a:ext cx="28987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800">
                <a:solidFill>
                  <a:srgbClr val="733618"/>
                </a:solidFill>
                <a:latin typeface="Calibri"/>
                <a:ea typeface="Calibri"/>
                <a:cs typeface="Calibri"/>
                <a:sym typeface="Calibri"/>
              </a:rPr>
              <a:t>Como transformar?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/>
          <p:nvPr/>
        </p:nvSpPr>
        <p:spPr>
          <a:xfrm>
            <a:off x="0" y="5367908"/>
            <a:ext cx="9161029" cy="1490093"/>
          </a:xfrm>
          <a:custGeom>
            <a:rect b="b" l="l" r="r" t="t"/>
            <a:pathLst>
              <a:path extrusionOk="0" h="1490093" w="9161029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3"/>
          <p:cNvSpPr txBox="1"/>
          <p:nvPr>
            <p:ph type="title"/>
          </p:nvPr>
        </p:nvSpPr>
        <p:spPr>
          <a:xfrm>
            <a:off x="838200" y="5529884"/>
            <a:ext cx="7719381" cy="109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Calibri"/>
              <a:buNone/>
            </a:pPr>
            <a:r>
              <a:rPr lang="pt-BR" sz="3240"/>
              <a:t>DECISÃO</a:t>
            </a:r>
            <a:br>
              <a:rPr lang="pt-BR" sz="3240"/>
            </a:br>
            <a:br>
              <a:rPr lang="pt-BR" sz="3060">
                <a:latin typeface="Titillium Web"/>
                <a:ea typeface="Titillium Web"/>
                <a:cs typeface="Titillium Web"/>
                <a:sym typeface="Titillium Web"/>
              </a:rPr>
            </a:br>
            <a:endParaRPr sz="3060"/>
          </a:p>
        </p:txBody>
      </p:sp>
      <p:sp>
        <p:nvSpPr>
          <p:cNvPr id="416" name="Google Shape;416;p43"/>
          <p:cNvSpPr/>
          <p:nvPr/>
        </p:nvSpPr>
        <p:spPr>
          <a:xfrm>
            <a:off x="8763037" y="5367908"/>
            <a:ext cx="3428963" cy="1490093"/>
          </a:xfrm>
          <a:custGeom>
            <a:rect b="b" l="l" r="r" t="t"/>
            <a:pathLst>
              <a:path extrusionOk="0" h="1490093" w="342896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" name="Google Shape;417;p43"/>
          <p:cNvGrpSpPr/>
          <p:nvPr/>
        </p:nvGrpSpPr>
        <p:grpSpPr>
          <a:xfrm>
            <a:off x="1004705" y="1715962"/>
            <a:ext cx="10182589" cy="1871594"/>
            <a:chOff x="3831" y="873125"/>
            <a:chExt cx="10182589" cy="1871594"/>
          </a:xfrm>
        </p:grpSpPr>
        <p:sp>
          <p:nvSpPr>
            <p:cNvPr id="418" name="Google Shape;418;p43"/>
            <p:cNvSpPr/>
            <p:nvPr/>
          </p:nvSpPr>
          <p:spPr>
            <a:xfrm>
              <a:off x="3831" y="873125"/>
              <a:ext cx="2303753" cy="633600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3"/>
            <p:cNvSpPr txBox="1"/>
            <p:nvPr/>
          </p:nvSpPr>
          <p:spPr>
            <a:xfrm>
              <a:off x="3831" y="873125"/>
              <a:ext cx="2303753" cy="6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9400" lIns="156450" spcFirstLastPara="1" rIns="156450" wrap="square" tIns="89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0" lang="pt-BR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DECISÃO</a:t>
              </a: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43"/>
            <p:cNvSpPr/>
            <p:nvPr/>
          </p:nvSpPr>
          <p:spPr>
            <a:xfrm>
              <a:off x="3831" y="1506725"/>
              <a:ext cx="2303753" cy="1237994"/>
            </a:xfrm>
            <a:prstGeom prst="rect">
              <a:avLst/>
            </a:prstGeom>
            <a:solidFill>
              <a:srgbClr val="F7D5CB">
                <a:alpha val="89803"/>
              </a:srgbClr>
            </a:solidFill>
            <a:ln cap="flat" cmpd="sng" w="12700">
              <a:solidFill>
                <a:srgbClr val="F7D5CB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3"/>
            <p:cNvSpPr txBox="1"/>
            <p:nvPr/>
          </p:nvSpPr>
          <p:spPr>
            <a:xfrm>
              <a:off x="3831" y="1506725"/>
              <a:ext cx="2303753" cy="12379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6000" lIns="117325" spcFirstLastPara="1" rIns="156450" wrap="square" tIns="117325">
              <a:noAutofit/>
            </a:bodyPr>
            <a:lstStyle/>
            <a:p>
              <a:pPr indent="-228600" lvl="1" marL="22860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•"/>
              </a:pPr>
              <a:r>
                <a:rPr b="1" i="1" lang="pt-BR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Ação baseada  no conhecimento</a:t>
              </a:r>
              <a:endPara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43"/>
            <p:cNvSpPr/>
            <p:nvPr/>
          </p:nvSpPr>
          <p:spPr>
            <a:xfrm>
              <a:off x="2630110" y="873125"/>
              <a:ext cx="2303753" cy="633600"/>
            </a:xfrm>
            <a:prstGeom prst="rect">
              <a:avLst/>
            </a:prstGeom>
            <a:solidFill>
              <a:srgbClr val="D07A5B"/>
            </a:solidFill>
            <a:ln cap="flat" cmpd="sng" w="12700">
              <a:solidFill>
                <a:srgbClr val="D07A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3"/>
            <p:cNvSpPr txBox="1"/>
            <p:nvPr/>
          </p:nvSpPr>
          <p:spPr>
            <a:xfrm>
              <a:off x="2630110" y="873125"/>
              <a:ext cx="2303753" cy="6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9400" lIns="156450" spcFirstLastPara="1" rIns="156450" wrap="square" tIns="89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0" lang="pt-BR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CONHECIMENTO.</a:t>
              </a: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43"/>
            <p:cNvSpPr/>
            <p:nvPr/>
          </p:nvSpPr>
          <p:spPr>
            <a:xfrm>
              <a:off x="2630110" y="1506725"/>
              <a:ext cx="2303753" cy="1237994"/>
            </a:xfrm>
            <a:prstGeom prst="rect">
              <a:avLst/>
            </a:prstGeom>
            <a:solidFill>
              <a:srgbClr val="EFD6D1">
                <a:alpha val="89803"/>
              </a:srgbClr>
            </a:solidFill>
            <a:ln cap="flat" cmpd="sng" w="12700">
              <a:solidFill>
                <a:srgbClr val="EFD6D1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3"/>
            <p:cNvSpPr txBox="1"/>
            <p:nvPr/>
          </p:nvSpPr>
          <p:spPr>
            <a:xfrm>
              <a:off x="2630110" y="1506725"/>
              <a:ext cx="2303753" cy="12379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6000" lIns="117325" spcFirstLastPara="1" rIns="156450" wrap="square" tIns="11732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•"/>
              </a:pPr>
              <a:r>
                <a:rPr b="0" i="1" lang="pt-BR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Conjunto de informações  analisadas</a:t>
              </a:r>
              <a:endPara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43"/>
            <p:cNvSpPr/>
            <p:nvPr/>
          </p:nvSpPr>
          <p:spPr>
            <a:xfrm>
              <a:off x="5256388" y="873125"/>
              <a:ext cx="2303753" cy="633600"/>
            </a:xfrm>
            <a:prstGeom prst="rect">
              <a:avLst/>
            </a:prstGeom>
            <a:solidFill>
              <a:srgbClr val="B88881"/>
            </a:solidFill>
            <a:ln cap="flat" cmpd="sng" w="12700">
              <a:solidFill>
                <a:srgbClr val="B8888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3"/>
            <p:cNvSpPr txBox="1"/>
            <p:nvPr/>
          </p:nvSpPr>
          <p:spPr>
            <a:xfrm>
              <a:off x="5256388" y="873125"/>
              <a:ext cx="2303753" cy="6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9400" lIns="156450" spcFirstLastPara="1" rIns="156450" wrap="square" tIns="89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pt-BR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INFORMAÇÃO</a:t>
              </a: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43"/>
            <p:cNvSpPr/>
            <p:nvPr/>
          </p:nvSpPr>
          <p:spPr>
            <a:xfrm>
              <a:off x="5256388" y="1506725"/>
              <a:ext cx="2303753" cy="1237994"/>
            </a:xfrm>
            <a:prstGeom prst="rect">
              <a:avLst/>
            </a:prstGeom>
            <a:solidFill>
              <a:srgbClr val="E8D9D7">
                <a:alpha val="89803"/>
              </a:srgbClr>
            </a:solidFill>
            <a:ln cap="flat" cmpd="sng" w="12700">
              <a:solidFill>
                <a:srgbClr val="E8D9D7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3"/>
            <p:cNvSpPr txBox="1"/>
            <p:nvPr/>
          </p:nvSpPr>
          <p:spPr>
            <a:xfrm>
              <a:off x="5256388" y="1506725"/>
              <a:ext cx="2303753" cy="12379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6000" lIns="117325" spcFirstLastPara="1" rIns="156450" wrap="square" tIns="11732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•"/>
              </a:pPr>
              <a:r>
                <a:rPr b="0" i="1" lang="pt-BR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Conjunto de dados  com contexto</a:t>
              </a:r>
              <a:endPara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43"/>
            <p:cNvSpPr/>
            <p:nvPr/>
          </p:nvSpPr>
          <p:spPr>
            <a:xfrm>
              <a:off x="7882667" y="873125"/>
              <a:ext cx="2303753" cy="633600"/>
            </a:xfrm>
            <a:prstGeom prst="rect">
              <a:avLst/>
            </a:prstGeom>
            <a:solidFill>
              <a:srgbClr val="A4A4A4"/>
            </a:solidFill>
            <a:ln cap="flat" cmpd="sng" w="12700">
              <a:solidFill>
                <a:srgbClr val="A4A4A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3"/>
            <p:cNvSpPr txBox="1"/>
            <p:nvPr/>
          </p:nvSpPr>
          <p:spPr>
            <a:xfrm>
              <a:off x="7882667" y="873125"/>
              <a:ext cx="2303753" cy="6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9400" lIns="156450" spcFirstLastPara="1" rIns="156450" wrap="square" tIns="89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pt-BR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DADOS</a:t>
              </a: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43"/>
            <p:cNvSpPr/>
            <p:nvPr/>
          </p:nvSpPr>
          <p:spPr>
            <a:xfrm>
              <a:off x="7882667" y="1506725"/>
              <a:ext cx="2303753" cy="1237994"/>
            </a:xfrm>
            <a:prstGeom prst="rect">
              <a:avLst/>
            </a:prstGeom>
            <a:solidFill>
              <a:srgbClr val="DFDFDF">
                <a:alpha val="89803"/>
              </a:srgbClr>
            </a:solidFill>
            <a:ln cap="flat" cmpd="sng" w="12700">
              <a:solidFill>
                <a:srgbClr val="DFDFDF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3"/>
            <p:cNvSpPr txBox="1"/>
            <p:nvPr/>
          </p:nvSpPr>
          <p:spPr>
            <a:xfrm>
              <a:off x="7882667" y="1506725"/>
              <a:ext cx="2303753" cy="12379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6000" lIns="117325" spcFirstLastPara="1" rIns="156450" wrap="square" tIns="11732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•"/>
              </a:pPr>
              <a:r>
                <a:rPr b="0" i="1" lang="pt-BR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Palavras e números  sem contexto</a:t>
              </a:r>
              <a:endPara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Seta: reta" id="434" name="Google Shape;43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5837" y="30403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ta: reta" id="435" name="Google Shape;43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800" y="30403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ta: reta" id="436" name="Google Shape;43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117" y="304038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900">
        <p:fade thruBlk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44"/>
          <p:cNvGrpSpPr/>
          <p:nvPr/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442" name="Google Shape;442;p44"/>
            <p:cNvSpPr/>
            <p:nvPr/>
          </p:nvSpPr>
          <p:spPr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" name="Google Shape;445;p44"/>
          <p:cNvSpPr/>
          <p:nvPr/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4"/>
          <p:cNvSpPr txBox="1"/>
          <p:nvPr>
            <p:ph type="title"/>
          </p:nvPr>
        </p:nvSpPr>
        <p:spPr>
          <a:xfrm>
            <a:off x="1524000" y="2776538"/>
            <a:ext cx="9144000" cy="1381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508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pt-BR" sz="4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Sistemas de Informação para  Tomada de Decisão  Empresarial</a:t>
            </a:r>
            <a:endParaRPr/>
          </a:p>
        </p:txBody>
      </p:sp>
    </p:spTree>
  </p:cSld>
  <p:clrMapOvr>
    <a:masterClrMapping/>
  </p:clrMapOvr>
  <p:transition spd="slow">
    <p:push dir="r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5"/>
          <p:cNvSpPr txBox="1"/>
          <p:nvPr>
            <p:ph type="title"/>
          </p:nvPr>
        </p:nvSpPr>
        <p:spPr>
          <a:xfrm>
            <a:off x="4467383" y="3483282"/>
            <a:ext cx="6284981" cy="1256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rbel"/>
              <a:buNone/>
            </a:pPr>
            <a:r>
              <a:rPr lang="pt-BR" sz="4000">
                <a:solidFill>
                  <a:schemeClr val="lt1"/>
                </a:solidFill>
              </a:rPr>
              <a:t>Moneyball</a:t>
            </a:r>
            <a:endParaRPr/>
          </a:p>
          <a:p>
            <a:pPr indent="0" lvl="0" marL="12700" rtl="0" algn="l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rbel"/>
              <a:buNone/>
            </a:pPr>
            <a:r>
              <a:rPr b="0" lang="pt-BR" sz="4000">
                <a:solidFill>
                  <a:schemeClr val="lt1"/>
                </a:solidFill>
              </a:rPr>
              <a:t>O homem que mudou o jogo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453" name="Google Shape;453;p45"/>
          <p:cNvSpPr txBox="1"/>
          <p:nvPr>
            <p:ph idx="12" type="sldNum"/>
          </p:nvPr>
        </p:nvSpPr>
        <p:spPr>
          <a:xfrm>
            <a:off x="10134600" y="6460878"/>
            <a:ext cx="2743200" cy="156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02870" rtl="0" algn="r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6"/>
          <p:cNvSpPr/>
          <p:nvPr/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6"/>
          <p:cNvSpPr txBox="1"/>
          <p:nvPr>
            <p:ph type="title"/>
          </p:nvPr>
        </p:nvSpPr>
        <p:spPr>
          <a:xfrm>
            <a:off x="640079" y="2023236"/>
            <a:ext cx="3659777" cy="2820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pt-BR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Moneyball</a:t>
            </a:r>
            <a:endParaRPr/>
          </a:p>
          <a:p>
            <a:pPr indent="0" lvl="0" marL="12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pt-BR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 homem que mudou o jogo</a:t>
            </a:r>
            <a:endParaRPr sz="4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46"/>
          <p:cNvSpPr txBox="1"/>
          <p:nvPr>
            <p:ph idx="12" type="sldNum"/>
          </p:nvPr>
        </p:nvSpPr>
        <p:spPr>
          <a:xfrm>
            <a:off x="10825930" y="6223702"/>
            <a:ext cx="570728" cy="314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2" name="Google Shape;462;p46"/>
          <p:cNvGrpSpPr/>
          <p:nvPr/>
        </p:nvGrpSpPr>
        <p:grpSpPr>
          <a:xfrm>
            <a:off x="6091238" y="982633"/>
            <a:ext cx="5115491" cy="4893857"/>
            <a:chOff x="0" y="26980"/>
            <a:chExt cx="5115491" cy="4893857"/>
          </a:xfrm>
        </p:grpSpPr>
        <p:sp>
          <p:nvSpPr>
            <p:cNvPr id="463" name="Google Shape;463;p46"/>
            <p:cNvSpPr/>
            <p:nvPr/>
          </p:nvSpPr>
          <p:spPr>
            <a:xfrm>
              <a:off x="0" y="26980"/>
              <a:ext cx="5115491" cy="2385008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6"/>
            <p:cNvSpPr txBox="1"/>
            <p:nvPr/>
          </p:nvSpPr>
          <p:spPr>
            <a:xfrm>
              <a:off x="116426" y="143406"/>
              <a:ext cx="4882639" cy="2152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3825" lIns="163825" spcFirstLastPara="1" rIns="163825" wrap="square" tIns="163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300"/>
                <a:buFont typeface="Corbel"/>
                <a:buNone/>
              </a:pPr>
              <a:r>
                <a:rPr lang="pt-BR" sz="4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Recursos Limitados</a:t>
              </a:r>
              <a:endParaRPr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0" y="2535829"/>
              <a:ext cx="5115491" cy="2385008"/>
            </a:xfrm>
            <a:prstGeom prst="roundRect">
              <a:avLst>
                <a:gd fmla="val 16667" name="adj"/>
              </a:avLst>
            </a:prstGeom>
            <a:solidFill>
              <a:srgbClr val="A4A4A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6"/>
            <p:cNvSpPr txBox="1"/>
            <p:nvPr/>
          </p:nvSpPr>
          <p:spPr>
            <a:xfrm>
              <a:off x="116426" y="2652255"/>
              <a:ext cx="4882639" cy="2152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3825" lIns="163825" spcFirstLastPara="1" rIns="163825" wrap="square" tIns="163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300"/>
                <a:buFont typeface="Corbel"/>
                <a:buNone/>
              </a:pPr>
              <a:r>
                <a:rPr lang="pt-BR" sz="4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Equipes mais ricas  ficavam com os  melhores jogadores</a:t>
              </a:r>
              <a:endParaRPr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p46"/>
          <p:cNvSpPr/>
          <p:nvPr/>
        </p:nvSpPr>
        <p:spPr>
          <a:xfrm>
            <a:off x="11206729" y="1628077"/>
            <a:ext cx="933812" cy="109824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6"/>
          <p:cNvSpPr/>
          <p:nvPr/>
        </p:nvSpPr>
        <p:spPr>
          <a:xfrm>
            <a:off x="11232458" y="4131676"/>
            <a:ext cx="933812" cy="109824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Moneyball</a:t>
            </a:r>
            <a:endParaRPr/>
          </a:p>
        </p:txBody>
      </p:sp>
      <p:sp>
        <p:nvSpPr>
          <p:cNvPr id="474" name="Google Shape;474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47"/>
          <p:cNvGrpSpPr/>
          <p:nvPr/>
        </p:nvGrpSpPr>
        <p:grpSpPr>
          <a:xfrm>
            <a:off x="838200" y="1861814"/>
            <a:ext cx="10515600" cy="4278960"/>
            <a:chOff x="0" y="36189"/>
            <a:chExt cx="10515600" cy="4278960"/>
          </a:xfrm>
        </p:grpSpPr>
        <p:sp>
          <p:nvSpPr>
            <p:cNvPr id="476" name="Google Shape;476;p47"/>
            <p:cNvSpPr/>
            <p:nvPr/>
          </p:nvSpPr>
          <p:spPr>
            <a:xfrm>
              <a:off x="0" y="346149"/>
              <a:ext cx="10515600" cy="3969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7"/>
            <p:cNvSpPr txBox="1"/>
            <p:nvPr/>
          </p:nvSpPr>
          <p:spPr>
            <a:xfrm>
              <a:off x="0" y="346149"/>
              <a:ext cx="10515600" cy="396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350" lIns="816125" spcFirstLastPara="1" rIns="816125" wrap="square" tIns="43737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Char char="•"/>
              </a:pPr>
              <a:r>
                <a:rPr b="0" i="0" lang="pt-BR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Métricas para escolha dos melhores (sabedoria  convencional):</a:t>
              </a:r>
              <a:endParaRPr/>
            </a:p>
            <a:p>
              <a:pPr indent="-228600" lvl="2" marL="457200" marR="0" rtl="0" algn="l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Char char="•"/>
              </a:pPr>
              <a:r>
                <a:rPr b="0" i="0" lang="pt-BR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Grandes rebatedores atléticos de renome;</a:t>
              </a:r>
              <a:endParaRPr/>
            </a:p>
            <a:p>
              <a:pPr indent="-228600" lvl="2" marL="457200" marR="0" rtl="0" algn="l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Char char="•"/>
              </a:pPr>
              <a:r>
                <a:rPr b="0" i="0" lang="pt-BR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Jovens arremessadores hábeis.</a:t>
              </a:r>
              <a:endParaRPr/>
            </a:p>
            <a:p>
              <a:pPr indent="-95250" lvl="2" marL="457200" marR="0" rtl="0" algn="l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95250" lvl="2" marL="457200" marR="0" rtl="0" algn="l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Char char="•"/>
              </a:pPr>
              <a:r>
                <a:rPr b="1" i="0" lang="pt-BR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Inovação no Moneyball:</a:t>
              </a:r>
              <a:endParaRPr/>
            </a:p>
            <a:p>
              <a:pPr indent="-228600" lvl="2" marL="457200" marR="0" rtl="0" algn="l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Char char="•"/>
              </a:pPr>
              <a:r>
                <a:rPr b="0" i="0" lang="pt-BR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Análise cuidadosa dos dados dos jogadores</a:t>
              </a:r>
              <a:endParaRPr/>
            </a:p>
            <a:p>
              <a:pPr indent="-228600" lvl="2" marL="457200" marR="0" rtl="0" algn="l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Char char="•"/>
              </a:pPr>
              <a:r>
                <a:rPr b="0" i="0" lang="pt-BR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Descobriram outras métricas:</a:t>
              </a:r>
              <a:endParaRPr/>
            </a:p>
            <a:p>
              <a:pPr indent="-228600" lvl="3" marL="685800" marR="0" rtl="0" algn="l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Char char="•"/>
              </a:pPr>
              <a:r>
                <a:rPr b="0" i="0" lang="pt-BR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% de tempo que o arremessador ficava na base</a:t>
              </a:r>
              <a:endParaRPr/>
            </a:p>
            <a:p>
              <a:pPr indent="-228600" lvl="3" marL="685800" marR="0" rtl="0" algn="l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Char char="•"/>
              </a:pPr>
              <a:r>
                <a:rPr b="0" i="0" lang="pt-BR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ou quanto que o jogador forçava o time  contrário a fazer mais arremessos</a:t>
              </a:r>
              <a:endParaRPr/>
            </a:p>
          </p:txBody>
        </p:sp>
        <p:sp>
          <p:nvSpPr>
            <p:cNvPr id="478" name="Google Shape;478;p47"/>
            <p:cNvSpPr/>
            <p:nvPr/>
          </p:nvSpPr>
          <p:spPr>
            <a:xfrm>
              <a:off x="525780" y="36189"/>
              <a:ext cx="7360920" cy="61992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7"/>
            <p:cNvSpPr txBox="1"/>
            <p:nvPr/>
          </p:nvSpPr>
          <p:spPr>
            <a:xfrm>
              <a:off x="556042" y="66451"/>
              <a:ext cx="7300396" cy="5593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78225" spcFirstLastPara="1" rIns="2782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pt-BR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 homem que mudou o jogo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71267" y="931200"/>
            <a:ext cx="62361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rgbClr val="24292F"/>
                </a:solidFill>
                <a:highlight>
                  <a:srgbClr val="FFFFFF"/>
                </a:highlight>
              </a:rPr>
              <a:t>Eu sou analista de sistemas e estou me desenvolvendo na área de Data Science!</a:t>
            </a:r>
            <a:endParaRPr b="1" sz="10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F"/>
              </a:buClr>
              <a:buSzPts val="1050"/>
              <a:buChar char="●"/>
            </a:pPr>
            <a:r>
              <a:rPr lang="pt-BR" sz="900">
                <a:solidFill>
                  <a:srgbClr val="24292F"/>
                </a:solidFill>
                <a:highlight>
                  <a:srgbClr val="FFFFFF"/>
                </a:highlight>
              </a:rPr>
              <a:t>💻</a:t>
            </a:r>
            <a:r>
              <a:rPr lang="pt-BR" sz="650">
                <a:solidFill>
                  <a:srgbClr val="24292F"/>
                </a:solidFill>
                <a:highlight>
                  <a:srgbClr val="FFFFFF"/>
                </a:highlight>
              </a:rPr>
              <a:t> Atualmente, trabalho como Instrutor de Ciência de Dados</a:t>
            </a:r>
            <a:endParaRPr sz="65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50"/>
              <a:buChar char="●"/>
            </a:pPr>
            <a:r>
              <a:rPr lang="pt-BR" sz="900">
                <a:solidFill>
                  <a:srgbClr val="24292F"/>
                </a:solidFill>
                <a:highlight>
                  <a:srgbClr val="FFFFFF"/>
                </a:highlight>
              </a:rPr>
              <a:t>💻</a:t>
            </a:r>
            <a:r>
              <a:rPr lang="pt-BR" sz="650">
                <a:solidFill>
                  <a:srgbClr val="24292F"/>
                </a:solidFill>
                <a:highlight>
                  <a:srgbClr val="FFFFFF"/>
                </a:highlight>
              </a:rPr>
              <a:t> Sou Consultor de Dados, faço projetos Freelancers</a:t>
            </a:r>
            <a:endParaRPr sz="65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50"/>
              <a:buChar char="●"/>
            </a:pPr>
            <a:r>
              <a:rPr lang="pt-BR" sz="900">
                <a:solidFill>
                  <a:srgbClr val="24292F"/>
                </a:solidFill>
                <a:highlight>
                  <a:srgbClr val="FFFFFF"/>
                </a:highlight>
              </a:rPr>
              <a:t>💻</a:t>
            </a:r>
            <a:r>
              <a:rPr lang="pt-BR" sz="650">
                <a:solidFill>
                  <a:srgbClr val="24292F"/>
                </a:solidFill>
                <a:highlight>
                  <a:srgbClr val="FFFFFF"/>
                </a:highlight>
              </a:rPr>
              <a:t> Sou Coordenador e Professor de Desenvolvimento de Sistemas pelo Governo de Pernambuco</a:t>
            </a:r>
            <a:endParaRPr sz="65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50"/>
              <a:buChar char="●"/>
            </a:pPr>
            <a:r>
              <a:rPr lang="pt-BR" sz="900">
                <a:solidFill>
                  <a:srgbClr val="24292F"/>
                </a:solidFill>
                <a:highlight>
                  <a:srgbClr val="FFFFFF"/>
                </a:highlight>
              </a:rPr>
              <a:t>💻</a:t>
            </a:r>
            <a:r>
              <a:rPr lang="pt-BR" sz="650">
                <a:solidFill>
                  <a:srgbClr val="24292F"/>
                </a:solidFill>
                <a:highlight>
                  <a:srgbClr val="FFFFFF"/>
                </a:highlight>
              </a:rPr>
              <a:t> Sou Analista de Sistemas voltados para Dados na MV SISTEMAS</a:t>
            </a:r>
            <a:endParaRPr sz="65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50"/>
              <a:buChar char="●"/>
            </a:pPr>
            <a:r>
              <a:rPr lang="pt-BR" sz="900">
                <a:solidFill>
                  <a:srgbClr val="24292F"/>
                </a:solidFill>
                <a:highlight>
                  <a:srgbClr val="FFFFFF"/>
                </a:highlight>
              </a:rPr>
              <a:t>📈</a:t>
            </a:r>
            <a:r>
              <a:rPr lang="pt-BR" sz="650">
                <a:solidFill>
                  <a:srgbClr val="24292F"/>
                </a:solidFill>
                <a:highlight>
                  <a:srgbClr val="FFFFFF"/>
                </a:highlight>
              </a:rPr>
              <a:t> Estou constantemente aprendendo e melhorando minhas habilidades</a:t>
            </a:r>
            <a:endParaRPr sz="65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50"/>
              <a:buChar char="●"/>
            </a:pPr>
            <a:r>
              <a:rPr lang="pt-BR" sz="900">
                <a:solidFill>
                  <a:srgbClr val="24292F"/>
                </a:solidFill>
                <a:highlight>
                  <a:srgbClr val="FFFFFF"/>
                </a:highlight>
              </a:rPr>
              <a:t>📊</a:t>
            </a:r>
            <a:r>
              <a:rPr lang="pt-BR" sz="650">
                <a:solidFill>
                  <a:srgbClr val="24292F"/>
                </a:solidFill>
                <a:highlight>
                  <a:srgbClr val="FFFFFF"/>
                </a:highlight>
              </a:rPr>
              <a:t> Pretendo colaborar com outros cientistas de dados e desenvolvedores</a:t>
            </a:r>
            <a:endParaRPr sz="65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50"/>
              <a:buChar char="●"/>
            </a:pPr>
            <a:r>
              <a:rPr lang="pt-BR" sz="900">
                <a:solidFill>
                  <a:srgbClr val="24292F"/>
                </a:solidFill>
                <a:highlight>
                  <a:srgbClr val="FFFFFF"/>
                </a:highlight>
              </a:rPr>
              <a:t>💻</a:t>
            </a:r>
            <a:r>
              <a:rPr lang="pt-BR" sz="650">
                <a:solidFill>
                  <a:srgbClr val="24292F"/>
                </a:solidFill>
                <a:highlight>
                  <a:srgbClr val="FFFFFF"/>
                </a:highlight>
              </a:rPr>
              <a:t> Tenho uma conta no Instagram, onde ajudo os iniciantes em Data Science e mostro um pouco do meu trabalho de consultoria</a:t>
            </a:r>
            <a:endParaRPr sz="65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2025" y="125900"/>
            <a:ext cx="2079600" cy="3846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O QUE FAÇO...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175" y="0"/>
            <a:ext cx="678782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"/>
          <p:cNvSpPr/>
          <p:nvPr/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5" name="Google Shape;48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8"/>
          <p:cNvSpPr txBox="1"/>
          <p:nvPr>
            <p:ph type="title"/>
          </p:nvPr>
        </p:nvSpPr>
        <p:spPr>
          <a:xfrm>
            <a:off x="640079" y="2023236"/>
            <a:ext cx="3659777" cy="2820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pt-BR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Moneyball</a:t>
            </a:r>
            <a:endParaRPr/>
          </a:p>
          <a:p>
            <a:pPr indent="0" lvl="0" marL="12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pt-BR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 homem que mudou o jogo</a:t>
            </a:r>
            <a:endParaRPr sz="4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8"/>
          <p:cNvSpPr txBox="1"/>
          <p:nvPr>
            <p:ph idx="12" type="sldNum"/>
          </p:nvPr>
        </p:nvSpPr>
        <p:spPr>
          <a:xfrm>
            <a:off x="10825930" y="6223702"/>
            <a:ext cx="570728" cy="314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8" name="Google Shape;488;p48"/>
          <p:cNvGrpSpPr/>
          <p:nvPr/>
        </p:nvGrpSpPr>
        <p:grpSpPr>
          <a:xfrm>
            <a:off x="6091238" y="990111"/>
            <a:ext cx="5115491" cy="4878901"/>
            <a:chOff x="0" y="34458"/>
            <a:chExt cx="5115491" cy="4878901"/>
          </a:xfrm>
        </p:grpSpPr>
        <p:sp>
          <p:nvSpPr>
            <p:cNvPr id="489" name="Google Shape;489;p48"/>
            <p:cNvSpPr/>
            <p:nvPr/>
          </p:nvSpPr>
          <p:spPr>
            <a:xfrm>
              <a:off x="0" y="34458"/>
              <a:ext cx="5115491" cy="155142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8"/>
            <p:cNvSpPr txBox="1"/>
            <p:nvPr/>
          </p:nvSpPr>
          <p:spPr>
            <a:xfrm>
              <a:off x="75734" y="110192"/>
              <a:ext cx="4964023" cy="13999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900"/>
                <a:buFont typeface="Calibri"/>
                <a:buNone/>
              </a:pPr>
              <a:r>
                <a:rPr lang="pt-BR" sz="3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103 jogos ganhos em 2002</a:t>
              </a:r>
              <a:endParaRPr/>
            </a:p>
          </p:txBody>
        </p:sp>
        <p:sp>
          <p:nvSpPr>
            <p:cNvPr id="491" name="Google Shape;491;p48"/>
            <p:cNvSpPr/>
            <p:nvPr/>
          </p:nvSpPr>
          <p:spPr>
            <a:xfrm>
              <a:off x="0" y="1698198"/>
              <a:ext cx="5115491" cy="1551420"/>
            </a:xfrm>
            <a:prstGeom prst="roundRect">
              <a:avLst>
                <a:gd fmla="val 16667" name="adj"/>
              </a:avLst>
            </a:prstGeom>
            <a:solidFill>
              <a:srgbClr val="C47F6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8"/>
            <p:cNvSpPr txBox="1"/>
            <p:nvPr/>
          </p:nvSpPr>
          <p:spPr>
            <a:xfrm>
              <a:off x="75734" y="1773932"/>
              <a:ext cx="4964023" cy="13999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900"/>
                <a:buFont typeface="Calibri"/>
                <a:buNone/>
              </a:pPr>
              <a:r>
                <a:rPr lang="pt-BR" sz="3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menor orçamento ($41mi x $126mi)</a:t>
              </a:r>
              <a:endParaRPr/>
            </a:p>
          </p:txBody>
        </p:sp>
        <p:sp>
          <p:nvSpPr>
            <p:cNvPr id="493" name="Google Shape;493;p48"/>
            <p:cNvSpPr/>
            <p:nvPr/>
          </p:nvSpPr>
          <p:spPr>
            <a:xfrm>
              <a:off x="0" y="3361939"/>
              <a:ext cx="5115491" cy="1551420"/>
            </a:xfrm>
            <a:prstGeom prst="roundRect">
              <a:avLst>
                <a:gd fmla="val 16667" name="adj"/>
              </a:avLst>
            </a:prstGeom>
            <a:solidFill>
              <a:srgbClr val="A4A4A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8"/>
            <p:cNvSpPr txBox="1"/>
            <p:nvPr/>
          </p:nvSpPr>
          <p:spPr>
            <a:xfrm>
              <a:off x="75734" y="3437673"/>
              <a:ext cx="4964023" cy="13999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900"/>
                <a:buFont typeface="Calibri"/>
                <a:buNone/>
              </a:pPr>
              <a:r>
                <a:rPr lang="pt-BR" sz="3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outros times adotaram a estratégia</a:t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9"/>
          <p:cNvSpPr/>
          <p:nvPr/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rgbClr val="4472C3">
                  <a:alpha val="81960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9"/>
          <p:cNvSpPr txBox="1"/>
          <p:nvPr>
            <p:ph type="title"/>
          </p:nvPr>
        </p:nvSpPr>
        <p:spPr>
          <a:xfrm>
            <a:off x="6432045" y="1335062"/>
            <a:ext cx="4805996" cy="1401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alibri"/>
              <a:buNone/>
            </a:pPr>
            <a:r>
              <a:rPr b="1" lang="pt-BR" sz="3100">
                <a:solidFill>
                  <a:srgbClr val="000000"/>
                </a:solidFill>
              </a:rPr>
              <a:t>Moneyball</a:t>
            </a:r>
            <a:endParaRPr/>
          </a:p>
          <a:p>
            <a:pPr indent="0" lvl="0" marL="127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alibri"/>
              <a:buNone/>
            </a:pPr>
            <a:r>
              <a:rPr lang="pt-BR" sz="3100">
                <a:solidFill>
                  <a:srgbClr val="000000"/>
                </a:solidFill>
              </a:rPr>
              <a:t>O homem que mudou o jogo</a:t>
            </a:r>
            <a:endParaRPr sz="3100">
              <a:solidFill>
                <a:srgbClr val="000000"/>
              </a:solidFill>
            </a:endParaRPr>
          </a:p>
        </p:txBody>
      </p:sp>
      <p:sp>
        <p:nvSpPr>
          <p:cNvPr id="502" name="Google Shape;502;p49"/>
          <p:cNvSpPr txBox="1"/>
          <p:nvPr/>
        </p:nvSpPr>
        <p:spPr>
          <a:xfrm>
            <a:off x="6577208" y="3102429"/>
            <a:ext cx="4805691" cy="24205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50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gestão pode ser  mais eficiente com o  uso das métricas  corretas para a tomada de decisão</a:t>
            </a:r>
            <a:endParaRPr sz="3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49"/>
          <p:cNvSpPr/>
          <p:nvPr/>
        </p:nvSpPr>
        <p:spPr>
          <a:xfrm>
            <a:off x="1" y="590635"/>
            <a:ext cx="5478085" cy="6276841"/>
          </a:xfrm>
          <a:custGeom>
            <a:rect b="b" l="l" r="r" t="t"/>
            <a:pathLst>
              <a:path extrusionOk="0" h="6276841" w="5478085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B3C6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49"/>
          <p:cNvSpPr txBox="1"/>
          <p:nvPr>
            <p:ph idx="12" type="sldNum"/>
          </p:nvPr>
        </p:nvSpPr>
        <p:spPr>
          <a:xfrm>
            <a:off x="10825930" y="6223702"/>
            <a:ext cx="570728" cy="314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1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49"/>
          <p:cNvSpPr/>
          <p:nvPr/>
        </p:nvSpPr>
        <p:spPr>
          <a:xfrm>
            <a:off x="809101" y="2273282"/>
            <a:ext cx="3859883" cy="291154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0"/>
          <p:cNvSpPr/>
          <p:nvPr/>
        </p:nvSpPr>
        <p:spPr>
          <a:xfrm>
            <a:off x="1953768" y="0"/>
            <a:ext cx="8284464" cy="6858000"/>
          </a:xfrm>
          <a:custGeom>
            <a:rect b="b" l="l" r="r" t="t"/>
            <a:pathLst>
              <a:path extrusionOk="0" h="6858000" w="8284464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50"/>
          <p:cNvSpPr/>
          <p:nvPr/>
        </p:nvSpPr>
        <p:spPr>
          <a:xfrm>
            <a:off x="2118360" y="0"/>
            <a:ext cx="7955280" cy="6858000"/>
          </a:xfrm>
          <a:custGeom>
            <a:rect b="b" l="l" r="r" t="t"/>
            <a:pathLst>
              <a:path extrusionOk="0" h="6858000" w="795528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50"/>
          <p:cNvSpPr txBox="1"/>
          <p:nvPr>
            <p:ph type="title"/>
          </p:nvPr>
        </p:nvSpPr>
        <p:spPr>
          <a:xfrm>
            <a:off x="2555631" y="1441938"/>
            <a:ext cx="7080738" cy="3974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Tomada de decisão</a:t>
            </a:r>
            <a:endParaRPr sz="54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400"/>
              <a:buFont typeface="Calibri"/>
              <a:buNone/>
            </a:pPr>
            <a:r>
              <a:rPr b="0" lang="pt-BR" sz="54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Como se toma decisão ?</a:t>
            </a:r>
            <a:endParaRPr sz="54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50"/>
          <p:cNvSpPr/>
          <p:nvPr>
            <p:ph idx="12" type="sldNum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50"/>
          <p:cNvSpPr/>
          <p:nvPr/>
        </p:nvSpPr>
        <p:spPr>
          <a:xfrm>
            <a:off x="4408713" y="4245735"/>
            <a:ext cx="3690591" cy="255509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0000">
              <a:srgbClr val="FAFAFA"/>
            </a:gs>
            <a:gs pos="100000">
              <a:srgbClr val="CECECE"/>
            </a:gs>
          </a:gsLst>
          <a:lin ang="5400000" scaled="0"/>
        </a:gra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FAFAFA"/>
              </a:gs>
              <a:gs pos="100000">
                <a:srgbClr val="CECEC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20" name="Google Shape;520;p51"/>
          <p:cNvSpPr/>
          <p:nvPr/>
        </p:nvSpPr>
        <p:spPr>
          <a:xfrm rot="-12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cap="sq" cmpd="thinThick" w="9525">
            <a:solidFill>
              <a:srgbClr val="DDDDD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66700" rotWithShape="0" algn="tl" dir="2700000" dist="1143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21" name="Google Shape;521;p51"/>
          <p:cNvPicPr preferRelativeResize="0"/>
          <p:nvPr/>
        </p:nvPicPr>
        <p:blipFill rotWithShape="1">
          <a:blip r:embed="rId3">
            <a:alphaModFix/>
          </a:blip>
          <a:srcRect b="35939" l="0" r="1" t="0"/>
          <a:stretch/>
        </p:blipFill>
        <p:spPr>
          <a:xfrm rot="-120000">
            <a:off x="1137837" y="1003258"/>
            <a:ext cx="9916327" cy="4764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52"/>
          <p:cNvPicPr preferRelativeResize="0"/>
          <p:nvPr/>
        </p:nvPicPr>
        <p:blipFill rotWithShape="1">
          <a:blip r:embed="rId3">
            <a:alphaModFix/>
          </a:blip>
          <a:srcRect b="8920" l="0" r="0" t="24016"/>
          <a:stretch/>
        </p:blipFill>
        <p:spPr>
          <a:xfrm>
            <a:off x="-1" y="1"/>
            <a:ext cx="12192000" cy="613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2"/>
          <p:cNvPicPr preferRelativeResize="0"/>
          <p:nvPr/>
        </p:nvPicPr>
        <p:blipFill rotWithShape="1">
          <a:blip r:embed="rId4">
            <a:alphaModFix/>
          </a:blip>
          <a:srcRect b="26003" l="0" r="0" t="0"/>
          <a:stretch/>
        </p:blipFill>
        <p:spPr>
          <a:xfrm>
            <a:off x="0" y="1783365"/>
            <a:ext cx="12192000" cy="5074635"/>
          </a:xfrm>
          <a:custGeom>
            <a:rect b="b" l="l" r="r" t="t"/>
            <a:pathLst>
              <a:path extrusionOk="0" h="5074635" w="12192000">
                <a:moveTo>
                  <a:pt x="0" y="0"/>
                </a:moveTo>
                <a:lnTo>
                  <a:pt x="12192000" y="0"/>
                </a:lnTo>
                <a:lnTo>
                  <a:pt x="12192000" y="5074635"/>
                </a:lnTo>
                <a:lnTo>
                  <a:pt x="0" y="5074635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2318"/>
            <a:ext cx="12213901" cy="6870318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3"/>
          <p:cNvSpPr txBox="1"/>
          <p:nvPr/>
        </p:nvSpPr>
        <p:spPr>
          <a:xfrm>
            <a:off x="1524000" y="210191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Advent Pro Light"/>
              <a:buNone/>
            </a:pPr>
            <a:r>
              <a:rPr lang="pt-BR" sz="8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BUSINESS INTELLIGENCE</a:t>
            </a:r>
            <a:endParaRPr/>
          </a:p>
        </p:txBody>
      </p:sp>
      <p:sp>
        <p:nvSpPr>
          <p:cNvPr id="534" name="Google Shape;534;p53"/>
          <p:cNvSpPr txBox="1"/>
          <p:nvPr/>
        </p:nvSpPr>
        <p:spPr>
          <a:xfrm>
            <a:off x="1524000" y="4489519"/>
            <a:ext cx="9144000" cy="522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Colete, organize e colabore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54"/>
          <p:cNvPicPr preferRelativeResize="0"/>
          <p:nvPr/>
        </p:nvPicPr>
        <p:blipFill rotWithShape="1">
          <a:blip r:embed="rId3">
            <a:alphaModFix/>
          </a:blip>
          <a:srcRect b="7367" l="0" r="0" t="176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4"/>
          <p:cNvSpPr/>
          <p:nvPr/>
        </p:nvSpPr>
        <p:spPr>
          <a:xfrm flipH="1">
            <a:off x="10319655" y="5894613"/>
            <a:ext cx="1779815" cy="1110343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E1EFD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5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55"/>
          <p:cNvSpPr txBox="1"/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accent1"/>
                </a:solidFill>
              </a:rPr>
              <a:t>Business Intelligence</a:t>
            </a:r>
            <a:endParaRPr>
              <a:solidFill>
                <a:schemeClr val="accent1"/>
              </a:solidFill>
            </a:endParaRPr>
          </a:p>
          <a:p>
            <a:pPr indent="0" lvl="0" marL="12700" rtl="0" algn="r">
              <a:lnSpc>
                <a:spcPct val="90000"/>
              </a:lnSpc>
              <a:spcBef>
                <a:spcPts val="55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orbel"/>
              <a:buNone/>
            </a:pPr>
            <a:r>
              <a:rPr lang="pt-BR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Informação e poder</a:t>
            </a:r>
            <a:endParaRPr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47" name="Google Shape;547;p55"/>
          <p:cNvCxnSpPr/>
          <p:nvPr/>
        </p:nvCxnSpPr>
        <p:spPr>
          <a:xfrm>
            <a:off x="4654296" y="2057400"/>
            <a:ext cx="0" cy="274320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8" name="Google Shape;548;p55"/>
          <p:cNvSpPr txBox="1"/>
          <p:nvPr/>
        </p:nvSpPr>
        <p:spPr>
          <a:xfrm>
            <a:off x="4976031" y="963877"/>
            <a:ext cx="6377769" cy="493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no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Exemplos: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5619" lvl="0" marL="527685" marR="50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AutoNum type="arabicParenR"/>
            </a:pPr>
            <a:r>
              <a:rPr lang="pt-B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Na compra de salgadinho de milho em  supermercado compra-se também coca-cola  em 65% das vezes:</a:t>
            </a:r>
            <a:endParaRPr/>
          </a:p>
          <a:p>
            <a:pPr indent="-513714" lvl="1" marL="1270000" marR="342265" rtl="0" algn="l">
              <a:spcBef>
                <a:spcPts val="114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AutoNum type="arabicParenR"/>
            </a:pPr>
            <a:r>
              <a:rPr b="0" i="0" lang="pt-BR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se a coca-cola estiver em promoção as  vendas aumentam em 85%</a:t>
            </a:r>
            <a:endParaRPr/>
          </a:p>
        </p:txBody>
      </p:sp>
      <p:sp>
        <p:nvSpPr>
          <p:cNvPr id="549" name="Google Shape;549;p55"/>
          <p:cNvSpPr txBox="1"/>
          <p:nvPr/>
        </p:nvSpPr>
        <p:spPr>
          <a:xfrm>
            <a:off x="10199369" y="6585968"/>
            <a:ext cx="199390" cy="15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54545"/>
                </a:solidFill>
                <a:latin typeface="Corbel"/>
                <a:ea typeface="Corbel"/>
                <a:cs typeface="Corbel"/>
                <a:sym typeface="Corbel"/>
              </a:rPr>
              <a:t>31</a:t>
            </a:r>
            <a:endParaRPr sz="1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6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56"/>
          <p:cNvSpPr txBox="1"/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accent1"/>
                </a:solidFill>
              </a:rPr>
              <a:t>Business Intelligence</a:t>
            </a:r>
            <a:endParaRPr>
              <a:solidFill>
                <a:schemeClr val="accent1"/>
              </a:solidFill>
            </a:endParaRPr>
          </a:p>
          <a:p>
            <a:pPr indent="0" lvl="0" marL="12700" rtl="0" algn="r">
              <a:lnSpc>
                <a:spcPct val="90000"/>
              </a:lnSpc>
              <a:spcBef>
                <a:spcPts val="55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orbel"/>
              <a:buNone/>
            </a:pPr>
            <a:r>
              <a:rPr lang="pt-BR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Informação e poder</a:t>
            </a:r>
            <a:endParaRPr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56" name="Google Shape;556;p56"/>
          <p:cNvCxnSpPr/>
          <p:nvPr/>
        </p:nvCxnSpPr>
        <p:spPr>
          <a:xfrm>
            <a:off x="4654296" y="2057400"/>
            <a:ext cx="0" cy="274320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7" name="Google Shape;557;p56"/>
          <p:cNvSpPr txBox="1"/>
          <p:nvPr/>
        </p:nvSpPr>
        <p:spPr>
          <a:xfrm>
            <a:off x="4976031" y="963877"/>
            <a:ext cx="6377769" cy="493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no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Exemplos: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113029" rtl="0" algn="l">
              <a:spcBef>
                <a:spcPts val="5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2) Na compra de uma casa, em 65% das vezes é  comprada uma geladeira nova (em duas  semanas)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914400" lvl="0" marL="12700" marR="5080" rtl="0" algn="l">
              <a:spcBef>
                <a:spcPts val="105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45% das vezes também se compra o fogão  após 1 mês</a:t>
            </a:r>
            <a:endParaRPr/>
          </a:p>
        </p:txBody>
      </p:sp>
      <p:sp>
        <p:nvSpPr>
          <p:cNvPr id="558" name="Google Shape;558;p56"/>
          <p:cNvSpPr txBox="1"/>
          <p:nvPr/>
        </p:nvSpPr>
        <p:spPr>
          <a:xfrm>
            <a:off x="10199369" y="6585968"/>
            <a:ext cx="199390" cy="15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54545"/>
                </a:solidFill>
                <a:latin typeface="Corbel"/>
                <a:ea typeface="Corbel"/>
                <a:cs typeface="Corbel"/>
                <a:sym typeface="Corbel"/>
              </a:rPr>
              <a:t>32</a:t>
            </a:r>
            <a:endParaRPr sz="1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7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57"/>
          <p:cNvSpPr txBox="1"/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accent1"/>
                </a:solidFill>
              </a:rPr>
              <a:t>Business Intelligence</a:t>
            </a:r>
            <a:endParaRPr>
              <a:solidFill>
                <a:schemeClr val="accent1"/>
              </a:solidFill>
            </a:endParaRPr>
          </a:p>
          <a:p>
            <a:pPr indent="0" lvl="0" marL="12700" rtl="0" algn="r">
              <a:lnSpc>
                <a:spcPct val="90000"/>
              </a:lnSpc>
              <a:spcBef>
                <a:spcPts val="55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orbel"/>
              <a:buNone/>
            </a:pPr>
            <a:r>
              <a:rPr lang="pt-BR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Informação e poder</a:t>
            </a:r>
            <a:endParaRPr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65" name="Google Shape;565;p57"/>
          <p:cNvCxnSpPr/>
          <p:nvPr/>
        </p:nvCxnSpPr>
        <p:spPr>
          <a:xfrm>
            <a:off x="4654296" y="2057400"/>
            <a:ext cx="0" cy="274320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6" name="Google Shape;566;p57"/>
          <p:cNvSpPr txBox="1"/>
          <p:nvPr/>
        </p:nvSpPr>
        <p:spPr>
          <a:xfrm>
            <a:off x="4976031" y="963877"/>
            <a:ext cx="6377769" cy="493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noAutofit/>
          </a:bodyPr>
          <a:lstStyle/>
          <a:p>
            <a:pPr indent="0" lvl="0" marL="27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Entretanto: cuidado com as estatísticas!</a:t>
            </a:r>
            <a:endParaRPr/>
          </a:p>
          <a:p>
            <a:pPr indent="0" lvl="0" marL="0" marR="0" rtl="0" algn="l"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1465" marR="25527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i="1" lang="pt-B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Quanto mais pessoas se </a:t>
            </a:r>
            <a:r>
              <a:rPr b="1" i="1" lang="pt-B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divorciam </a:t>
            </a:r>
            <a:r>
              <a:rPr i="1" lang="pt-B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no estado  americano do Maine, maior fica o consumo de  </a:t>
            </a:r>
            <a:r>
              <a:rPr b="1" i="1" lang="pt-B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margarina</a:t>
            </a:r>
            <a:r>
              <a:rPr i="1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275" marR="50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 </a:t>
            </a:r>
            <a:r>
              <a:rPr i="1" lang="pt-B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Quanto mais </a:t>
            </a:r>
            <a:r>
              <a:rPr b="1" i="1" lang="pt-B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Nicholas Cage </a:t>
            </a:r>
            <a:r>
              <a:rPr i="1" lang="pt-B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lança filmes menos  pessoas </a:t>
            </a:r>
            <a:r>
              <a:rPr b="1" i="1" lang="pt-B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morrem em acidente </a:t>
            </a:r>
            <a:r>
              <a:rPr i="1" lang="pt-B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 helicóptero"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67" name="Google Shape;567;p57"/>
          <p:cNvSpPr txBox="1"/>
          <p:nvPr/>
        </p:nvSpPr>
        <p:spPr>
          <a:xfrm>
            <a:off x="10199369" y="6585968"/>
            <a:ext cx="199390" cy="15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54545"/>
                </a:solidFill>
                <a:latin typeface="Corbel"/>
                <a:ea typeface="Corbel"/>
                <a:cs typeface="Corbel"/>
                <a:sym typeface="Corbel"/>
              </a:rPr>
              <a:t>33</a:t>
            </a:r>
            <a:endParaRPr sz="1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/>
        </p:nvSpPr>
        <p:spPr>
          <a:xfrm>
            <a:off x="1524000" y="2101919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Advent Pro Light"/>
              <a:buNone/>
            </a:pPr>
            <a:r>
              <a:rPr b="1" lang="pt-BR" sz="8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ALFABETIZAÇÃO DOS DADOS</a:t>
            </a:r>
            <a:endParaRPr b="1"/>
          </a:p>
        </p:txBody>
      </p:sp>
      <p:sp>
        <p:nvSpPr>
          <p:cNvPr id="152" name="Google Shape;152;p22"/>
          <p:cNvSpPr txBox="1"/>
          <p:nvPr/>
        </p:nvSpPr>
        <p:spPr>
          <a:xfrm>
            <a:off x="1524000" y="4489519"/>
            <a:ext cx="91440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Afinal, o que significa?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8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58"/>
          <p:cNvSpPr txBox="1"/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accent1"/>
                </a:solidFill>
              </a:rPr>
              <a:t>Business Intelligence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574" name="Google Shape;574;p58"/>
          <p:cNvCxnSpPr/>
          <p:nvPr/>
        </p:nvCxnSpPr>
        <p:spPr>
          <a:xfrm>
            <a:off x="4654296" y="2057400"/>
            <a:ext cx="0" cy="274320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5" name="Google Shape;575;p58"/>
          <p:cNvSpPr txBox="1"/>
          <p:nvPr/>
        </p:nvSpPr>
        <p:spPr>
          <a:xfrm>
            <a:off x="4976031" y="963877"/>
            <a:ext cx="6377769" cy="493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noAutofit/>
          </a:bodyPr>
          <a:lstStyle/>
          <a:p>
            <a:pPr indent="-342900" lvl="0" marL="355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43"/>
              <a:buFont typeface="Arial"/>
              <a:buChar char="•"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Análise Preditiva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1" marL="812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43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 importante em BI!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1" marL="812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43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Modelar os eventos futuros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5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Arial"/>
              <a:buChar char="•"/>
            </a:pPr>
            <a:r>
              <a:rPr b="1" lang="pt-B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Exemplos de Análises Preditivas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3535" lvl="1" marL="812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Companhia de seguros</a:t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1" marL="812165" marR="61023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Companhias de assistência  médica</a:t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3535" lvl="1" marL="812800" marR="0" rtl="0" algn="l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5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Cartão de crédito</a:t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3535" lvl="1" marL="812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…</a:t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76" name="Google Shape;576;p58"/>
          <p:cNvSpPr txBox="1"/>
          <p:nvPr/>
        </p:nvSpPr>
        <p:spPr>
          <a:xfrm>
            <a:off x="10199369" y="6585968"/>
            <a:ext cx="199390" cy="15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54545"/>
                </a:solidFill>
                <a:latin typeface="Corbel"/>
                <a:ea typeface="Corbel"/>
                <a:cs typeface="Corbel"/>
                <a:sym typeface="Corbel"/>
              </a:rPr>
              <a:t>35</a:t>
            </a:r>
            <a:endParaRPr sz="1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9"/>
          <p:cNvSpPr/>
          <p:nvPr/>
        </p:nvSpPr>
        <p:spPr>
          <a:xfrm>
            <a:off x="525254" y="1049039"/>
            <a:ext cx="988380" cy="6214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59"/>
          <p:cNvSpPr txBox="1"/>
          <p:nvPr/>
        </p:nvSpPr>
        <p:spPr>
          <a:xfrm>
            <a:off x="0" y="314489"/>
            <a:ext cx="12235070" cy="7330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dvent Pro Light"/>
              <a:buNone/>
            </a:pPr>
            <a:r>
              <a:rPr lang="pt-BR" sz="40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  COMO FUNCIONA</a:t>
            </a:r>
            <a:endParaRPr sz="40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583" name="Google Shape;583;p59"/>
          <p:cNvSpPr txBox="1"/>
          <p:nvPr/>
        </p:nvSpPr>
        <p:spPr>
          <a:xfrm>
            <a:off x="9036152" y="511750"/>
            <a:ext cx="21242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Alfabetização dos Dados</a:t>
            </a:r>
            <a:endParaRPr sz="16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584" name="Google Shape;58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774" y="1580772"/>
            <a:ext cx="11160451" cy="4691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225" y="3409975"/>
            <a:ext cx="2700276" cy="190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4350" y="4389275"/>
            <a:ext cx="2193701" cy="14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9525" y="1185050"/>
            <a:ext cx="3961374" cy="8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60"/>
          <p:cNvPicPr preferRelativeResize="0"/>
          <p:nvPr/>
        </p:nvPicPr>
        <p:blipFill rotWithShape="1">
          <a:blip r:embed="rId3">
            <a:alphaModFix/>
          </a:blip>
          <a:srcRect b="19641" l="0" r="0" t="53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61"/>
          <p:cNvPicPr preferRelativeResize="0"/>
          <p:nvPr/>
        </p:nvPicPr>
        <p:blipFill rotWithShape="1">
          <a:blip r:embed="rId3">
            <a:alphaModFix/>
          </a:blip>
          <a:srcRect b="18619" l="0" r="0" t="63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2"/>
          <p:cNvSpPr/>
          <p:nvPr/>
        </p:nvSpPr>
        <p:spPr>
          <a:xfrm>
            <a:off x="525254" y="1049039"/>
            <a:ext cx="988380" cy="6214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62"/>
          <p:cNvSpPr txBox="1"/>
          <p:nvPr/>
        </p:nvSpPr>
        <p:spPr>
          <a:xfrm>
            <a:off x="481200" y="400925"/>
            <a:ext cx="22371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Introdução </a:t>
            </a:r>
            <a:endParaRPr sz="16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Alfabetização dos Dados</a:t>
            </a:r>
            <a:endParaRPr sz="16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604" name="Google Shape;604;p62"/>
          <p:cNvSpPr txBox="1"/>
          <p:nvPr>
            <p:ph idx="1" type="body"/>
          </p:nvPr>
        </p:nvSpPr>
        <p:spPr>
          <a:xfrm>
            <a:off x="838200" y="2310414"/>
            <a:ext cx="10515600" cy="2237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0"/>
              <a:buNone/>
            </a:pPr>
            <a:r>
              <a:rPr lang="pt-BR" sz="14400">
                <a:latin typeface="Titillium Web"/>
                <a:ea typeface="Titillium Web"/>
                <a:cs typeface="Titillium Web"/>
                <a:sym typeface="Titillium Web"/>
              </a:rPr>
              <a:t>Dúvidas?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:fade thruBlk="1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3"/>
          <p:cNvSpPr/>
          <p:nvPr/>
        </p:nvSpPr>
        <p:spPr>
          <a:xfrm>
            <a:off x="525254" y="1049039"/>
            <a:ext cx="988500" cy="62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63"/>
          <p:cNvSpPr txBox="1"/>
          <p:nvPr/>
        </p:nvSpPr>
        <p:spPr>
          <a:xfrm>
            <a:off x="0" y="314500"/>
            <a:ext cx="72498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dvent Pro Light"/>
              <a:buNone/>
            </a:pPr>
            <a:r>
              <a:rPr lang="pt-BR" sz="40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  Atividade Prática 1 - AP1</a:t>
            </a:r>
            <a:endParaRPr sz="40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611" name="Google Shape;611;p63"/>
          <p:cNvSpPr txBox="1"/>
          <p:nvPr/>
        </p:nvSpPr>
        <p:spPr>
          <a:xfrm>
            <a:off x="9036152" y="511750"/>
            <a:ext cx="212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Introdução </a:t>
            </a:r>
            <a:endParaRPr sz="16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Alfabetização dos Dados</a:t>
            </a:r>
            <a:endParaRPr sz="16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612" name="Google Shape;612;p63"/>
          <p:cNvSpPr txBox="1"/>
          <p:nvPr>
            <p:ph idx="1" type="body"/>
          </p:nvPr>
        </p:nvSpPr>
        <p:spPr>
          <a:xfrm>
            <a:off x="838200" y="1597975"/>
            <a:ext cx="6951900" cy="19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0"/>
              <a:buNone/>
            </a:pPr>
            <a:r>
              <a:rPr lang="pt-BR" sz="2300">
                <a:latin typeface="Montserrat Medium"/>
                <a:ea typeface="Montserrat Medium"/>
                <a:cs typeface="Montserrat Medium"/>
                <a:sym typeface="Montserrat Medium"/>
              </a:rPr>
              <a:t>Pesquise dados abertos sobre gastos dos deputados federais e </a:t>
            </a:r>
            <a:r>
              <a:rPr lang="pt-BR" sz="2300">
                <a:latin typeface="Montserrat Medium"/>
                <a:ea typeface="Montserrat Medium"/>
                <a:cs typeface="Montserrat Medium"/>
                <a:sym typeface="Montserrat Medium"/>
              </a:rPr>
              <a:t>senadores</a:t>
            </a:r>
            <a:r>
              <a:rPr lang="pt-BR" sz="2300">
                <a:latin typeface="Montserrat Medium"/>
                <a:ea typeface="Montserrat Medium"/>
                <a:cs typeface="Montserrat Medium"/>
                <a:sym typeface="Montserrat Medium"/>
              </a:rPr>
              <a:t> brasileiros…</a:t>
            </a:r>
            <a:endParaRPr sz="2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0"/>
              <a:buNone/>
            </a:pPr>
            <a:r>
              <a:t/>
            </a:r>
            <a:endParaRPr sz="2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ontserrat Medium"/>
              <a:buChar char="•"/>
            </a:pPr>
            <a:r>
              <a:rPr lang="pt-BR" sz="2300">
                <a:latin typeface="Montserrat Medium"/>
                <a:ea typeface="Montserrat Medium"/>
                <a:cs typeface="Montserrat Medium"/>
                <a:sym typeface="Montserrat Medium"/>
              </a:rPr>
              <a:t>Apresente os 10 mais caros para a nação em 2020;</a:t>
            </a:r>
            <a:endParaRPr sz="2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ontserrat Medium"/>
              <a:buChar char="•"/>
            </a:pPr>
            <a:r>
              <a:rPr lang="pt-BR" sz="2300">
                <a:latin typeface="Montserrat Medium"/>
                <a:ea typeface="Montserrat Medium"/>
                <a:cs typeface="Montserrat Medium"/>
                <a:sym typeface="Montserrat Medium"/>
              </a:rPr>
              <a:t>Duração de 30min.</a:t>
            </a:r>
            <a:endParaRPr sz="2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13" name="Google Shape;6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975" y="3572875"/>
            <a:ext cx="3083800" cy="28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0125" y="2078050"/>
            <a:ext cx="4084775" cy="40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400">
        <p:fade thruBlk="1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4"/>
          <p:cNvSpPr txBox="1"/>
          <p:nvPr/>
        </p:nvSpPr>
        <p:spPr>
          <a:xfrm>
            <a:off x="124100" y="102325"/>
            <a:ext cx="5055900" cy="19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3000"/>
              <a:t>Muito </a:t>
            </a:r>
            <a:r>
              <a:rPr b="1" i="0" lang="pt-BR" sz="3000" u="none" cap="none" strike="noStrike">
                <a:latin typeface="Arial"/>
                <a:ea typeface="Arial"/>
                <a:cs typeface="Arial"/>
                <a:sym typeface="Arial"/>
              </a:rPr>
              <a:t>Obrigado!</a:t>
            </a:r>
            <a:r>
              <a:rPr b="1" i="0" lang="pt-BR" sz="30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0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30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1" i="0" sz="30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#FADJP2021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#ANALISTADEDADOS2021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#FACEPE #PET #FORMA</a:t>
            </a:r>
            <a:r>
              <a:rPr b="1" lang="pt-BR" sz="1300">
                <a:solidFill>
                  <a:schemeClr val="dk1"/>
                </a:solidFill>
              </a:rPr>
              <a:t>AI</a:t>
            </a:r>
            <a:endParaRPr b="1" sz="1800">
              <a:solidFill>
                <a:schemeClr val="dk1"/>
              </a:solidFill>
              <a:highlight>
                <a:srgbClr val="00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3000">
              <a:solidFill>
                <a:srgbClr val="073763"/>
              </a:solidFill>
            </a:endParaRPr>
          </a:p>
        </p:txBody>
      </p:sp>
      <p:pic>
        <p:nvPicPr>
          <p:cNvPr id="620" name="Google Shape;62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8091" y="4287404"/>
            <a:ext cx="3965100" cy="99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21" name="Google Shape;62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8874" y="2057175"/>
            <a:ext cx="3423634" cy="207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4350" y="718451"/>
            <a:ext cx="4008527" cy="118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4"/>
          <p:cNvPicPr preferRelativeResize="0"/>
          <p:nvPr/>
        </p:nvPicPr>
        <p:blipFill rotWithShape="1">
          <a:blip r:embed="rId6">
            <a:alphaModFix/>
          </a:blip>
          <a:srcRect b="0" l="0" r="0" t="89326"/>
          <a:stretch/>
        </p:blipFill>
        <p:spPr>
          <a:xfrm>
            <a:off x="0" y="6049825"/>
            <a:ext cx="6858000" cy="73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/>
          <p:nvPr/>
        </p:nvSpPr>
        <p:spPr>
          <a:xfrm>
            <a:off x="0" y="5367908"/>
            <a:ext cx="9161029" cy="1490093"/>
          </a:xfrm>
          <a:custGeom>
            <a:rect b="b" l="l" r="r" t="t"/>
            <a:pathLst>
              <a:path extrusionOk="0" h="1490093" w="9161029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838200" y="5529884"/>
            <a:ext cx="7719381" cy="109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None/>
            </a:pPr>
            <a:r>
              <a:rPr lang="pt-BR" sz="3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Opinião interativa ao vivo</a:t>
            </a:r>
            <a:br>
              <a:rPr lang="pt-BR" sz="3400">
                <a:latin typeface="Titillium Web"/>
                <a:ea typeface="Titillium Web"/>
                <a:cs typeface="Titillium Web"/>
                <a:sym typeface="Titillium Web"/>
              </a:rPr>
            </a:br>
            <a:endParaRPr sz="3400"/>
          </a:p>
        </p:txBody>
      </p:sp>
      <p:sp>
        <p:nvSpPr>
          <p:cNvPr id="159" name="Google Shape;159;p23"/>
          <p:cNvSpPr/>
          <p:nvPr/>
        </p:nvSpPr>
        <p:spPr>
          <a:xfrm>
            <a:off x="8763037" y="5367908"/>
            <a:ext cx="3428963" cy="1490093"/>
          </a:xfrm>
          <a:custGeom>
            <a:rect b="b" l="l" r="r" t="t"/>
            <a:pathLst>
              <a:path extrusionOk="0" h="1490093" w="342896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" name="Google Shape;160;p23"/>
          <p:cNvGrpSpPr/>
          <p:nvPr/>
        </p:nvGrpSpPr>
        <p:grpSpPr>
          <a:xfrm>
            <a:off x="839483" y="1182092"/>
            <a:ext cx="10513033" cy="3003723"/>
            <a:chOff x="1283" y="538625"/>
            <a:chExt cx="10513033" cy="3003723"/>
          </a:xfrm>
        </p:grpSpPr>
        <p:sp>
          <p:nvSpPr>
            <p:cNvPr id="161" name="Google Shape;161;p23"/>
            <p:cNvSpPr/>
            <p:nvPr/>
          </p:nvSpPr>
          <p:spPr>
            <a:xfrm>
              <a:off x="1283" y="538625"/>
              <a:ext cx="5006206" cy="3003723"/>
            </a:xfrm>
            <a:prstGeom prst="rect">
              <a:avLst/>
            </a:prstGeom>
            <a:solidFill>
              <a:srgbClr val="4A86E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 txBox="1"/>
            <p:nvPr/>
          </p:nvSpPr>
          <p:spPr>
            <a:xfrm>
              <a:off x="1283" y="538625"/>
              <a:ext cx="5006206" cy="3003723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201925" lIns="201925" spcFirstLastPara="1" rIns="201925" wrap="square" tIns="2019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300"/>
                <a:buFont typeface="Calibri"/>
                <a:buNone/>
              </a:pPr>
              <a:r>
                <a:rPr lang="pt-BR" sz="5300">
                  <a:latin typeface="Calibri"/>
                  <a:ea typeface="Calibri"/>
                  <a:cs typeface="Calibri"/>
                  <a:sym typeface="Calibri"/>
                </a:rPr>
                <a:t>www.menti.com</a:t>
              </a:r>
              <a:endParaRPr sz="5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5508110" y="538625"/>
              <a:ext cx="5006206" cy="3003723"/>
            </a:xfrm>
            <a:prstGeom prst="rect">
              <a:avLst/>
            </a:prstGeom>
            <a:solidFill>
              <a:srgbClr val="4A86E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 txBox="1"/>
            <p:nvPr/>
          </p:nvSpPr>
          <p:spPr>
            <a:xfrm>
              <a:off x="5508110" y="538625"/>
              <a:ext cx="5006206" cy="3003723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01925" lIns="201925" spcFirstLastPara="1" rIns="201925" wrap="square" tIns="2019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300"/>
                <a:buFont typeface="Calibri"/>
                <a:buNone/>
              </a:pPr>
              <a:r>
                <a:rPr lang="pt-BR" sz="5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00 00 00</a:t>
              </a:r>
              <a:endParaRPr sz="5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/>
          <p:nvPr/>
        </p:nvSpPr>
        <p:spPr>
          <a:xfrm>
            <a:off x="9161029" y="850304"/>
            <a:ext cx="1999422" cy="7171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9036152" y="511750"/>
            <a:ext cx="21242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Alfabetização dos Dados</a:t>
            </a:r>
            <a:endParaRPr sz="16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934875" y="2883029"/>
            <a:ext cx="10322251" cy="1091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>
                <a:latin typeface="Titillium Web"/>
                <a:ea typeface="Titillium Web"/>
                <a:cs typeface="Titillium Web"/>
                <a:sym typeface="Titillium Web"/>
              </a:rPr>
              <a:t>É a capacidade de </a:t>
            </a:r>
            <a:r>
              <a:rPr b="1" lang="pt-BR" sz="3200">
                <a:latin typeface="Titillium Web"/>
                <a:ea typeface="Titillium Web"/>
                <a:cs typeface="Titillium Web"/>
                <a:sym typeface="Titillium Web"/>
              </a:rPr>
              <a:t>ler</a:t>
            </a:r>
            <a:r>
              <a:rPr lang="pt-BR" sz="3200">
                <a:latin typeface="Titillium Web"/>
                <a:ea typeface="Titillium Web"/>
                <a:cs typeface="Titillium Web"/>
                <a:sym typeface="Titillium Web"/>
              </a:rPr>
              <a:t>, </a:t>
            </a:r>
            <a:r>
              <a:rPr b="1" lang="pt-BR" sz="3200">
                <a:latin typeface="Titillium Web"/>
                <a:ea typeface="Titillium Web"/>
                <a:cs typeface="Titillium Web"/>
                <a:sym typeface="Titillium Web"/>
              </a:rPr>
              <a:t>trabalhar</a:t>
            </a:r>
            <a:r>
              <a:rPr lang="pt-BR" sz="3200">
                <a:latin typeface="Titillium Web"/>
                <a:ea typeface="Titillium Web"/>
                <a:cs typeface="Titillium Web"/>
                <a:sym typeface="Titillium Web"/>
              </a:rPr>
              <a:t>, </a:t>
            </a:r>
            <a:r>
              <a:rPr b="1" lang="pt-BR" sz="3200">
                <a:latin typeface="Titillium Web"/>
                <a:ea typeface="Titillium Web"/>
                <a:cs typeface="Titillium Web"/>
                <a:sym typeface="Titillium Web"/>
              </a:rPr>
              <a:t>analisar</a:t>
            </a:r>
            <a:r>
              <a:rPr lang="pt-BR" sz="3200">
                <a:latin typeface="Titillium Web"/>
                <a:ea typeface="Titillium Web"/>
                <a:cs typeface="Titillium Web"/>
                <a:sym typeface="Titillium Web"/>
              </a:rPr>
              <a:t> e </a:t>
            </a:r>
            <a:r>
              <a:rPr b="1" lang="pt-BR" sz="3200">
                <a:latin typeface="Titillium Web"/>
                <a:ea typeface="Titillium Web"/>
                <a:cs typeface="Titillium Web"/>
                <a:sym typeface="Titillium Web"/>
              </a:rPr>
              <a:t>discutir</a:t>
            </a:r>
            <a:r>
              <a:rPr lang="pt-BR" sz="3200">
                <a:latin typeface="Titillium Web"/>
                <a:ea typeface="Titillium Web"/>
                <a:cs typeface="Titillium Web"/>
                <a:sym typeface="Titillium Web"/>
              </a:rPr>
              <a:t> dados.</a:t>
            </a:r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535567" y="2228671"/>
            <a:ext cx="798617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[</a:t>
            </a:r>
            <a:endParaRPr/>
          </a:p>
        </p:txBody>
      </p:sp>
      <p:sp>
        <p:nvSpPr>
          <p:cNvPr id="173" name="Google Shape;173;p24"/>
          <p:cNvSpPr txBox="1"/>
          <p:nvPr/>
        </p:nvSpPr>
        <p:spPr>
          <a:xfrm rot="10800000">
            <a:off x="10857816" y="2228671"/>
            <a:ext cx="798617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[</a:t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0" y="5367908"/>
            <a:ext cx="9161029" cy="1490093"/>
          </a:xfrm>
          <a:custGeom>
            <a:rect b="b" l="l" r="r" t="t"/>
            <a:pathLst>
              <a:path extrusionOk="0" h="1490093" w="9161029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8763037" y="5367908"/>
            <a:ext cx="3428963" cy="1490093"/>
          </a:xfrm>
          <a:custGeom>
            <a:rect b="b" l="l" r="r" t="t"/>
            <a:pathLst>
              <a:path extrusionOk="0" h="1490093" w="342896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4"/>
          <p:cNvSpPr txBox="1"/>
          <p:nvPr>
            <p:ph type="title"/>
          </p:nvPr>
        </p:nvSpPr>
        <p:spPr>
          <a:xfrm>
            <a:off x="580700" y="5582434"/>
            <a:ext cx="77193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dvent Pro Light"/>
              <a:buNone/>
            </a:pPr>
            <a:r>
              <a:rPr lang="pt-BR" sz="3600">
                <a:solidFill>
                  <a:srgbClr val="FFFF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CONCEITO</a:t>
            </a:r>
            <a:br>
              <a:rPr lang="pt-BR" sz="3400">
                <a:latin typeface="Titillium Web"/>
                <a:ea typeface="Titillium Web"/>
                <a:cs typeface="Titillium Web"/>
                <a:sym typeface="Titillium Web"/>
              </a:rPr>
            </a:br>
            <a:endParaRPr sz="3400"/>
          </a:p>
        </p:txBody>
      </p:sp>
    </p:spTree>
  </p:cSld>
  <p:clrMapOvr>
    <a:masterClrMapping/>
  </p:clrMapOvr>
  <mc:AlternateContent>
    <mc:Choice Requires="p14">
      <p:transition spd="slow" p14:dur="44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/>
          <p:nvPr/>
        </p:nvSpPr>
        <p:spPr>
          <a:xfrm>
            <a:off x="9161029" y="850304"/>
            <a:ext cx="1999422" cy="7171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9036152" y="511750"/>
            <a:ext cx="21242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Alfabetização dos Dados</a:t>
            </a:r>
            <a:endParaRPr sz="16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838200" y="1137390"/>
            <a:ext cx="10515600" cy="4015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>
                <a:latin typeface="Titillium Web"/>
                <a:ea typeface="Titillium Web"/>
                <a:cs typeface="Titillium Web"/>
                <a:sym typeface="Titillium Web"/>
              </a:rPr>
              <a:t>Em resumo, trata-se de consumir dados corretamente.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-"/>
            </a:pPr>
            <a:r>
              <a:rPr lang="pt-BR" sz="2000">
                <a:latin typeface="Titillium Web"/>
                <a:ea typeface="Titillium Web"/>
                <a:cs typeface="Titillium Web"/>
                <a:sym typeface="Titillium Web"/>
              </a:rPr>
              <a:t>É tão importante quanto ler e escrever;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-"/>
            </a:pPr>
            <a:r>
              <a:rPr lang="pt-BR" sz="2000">
                <a:latin typeface="Titillium Web"/>
                <a:ea typeface="Titillium Web"/>
                <a:cs typeface="Titillium Web"/>
                <a:sym typeface="Titillium Web"/>
              </a:rPr>
              <a:t>O nosso mundo hoje é totalmente orientado pela informação;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-"/>
            </a:pPr>
            <a:r>
              <a:rPr lang="pt-BR" sz="2000">
                <a:latin typeface="Titillium Web"/>
                <a:ea typeface="Titillium Web"/>
                <a:cs typeface="Titillium Web"/>
                <a:sym typeface="Titillium Web"/>
              </a:rPr>
              <a:t>É necessário saber como transformar dados em percepções rapidamente;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pt-BR" sz="1600">
                <a:latin typeface="Titillium Web"/>
                <a:ea typeface="Titillium Web"/>
                <a:cs typeface="Titillium Web"/>
                <a:sym typeface="Titillium Web"/>
              </a:rPr>
              <a:t>Estudantes;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pt-BR" sz="1600">
                <a:latin typeface="Titillium Web"/>
                <a:ea typeface="Titillium Web"/>
                <a:cs typeface="Titillium Web"/>
                <a:sym typeface="Titillium Web"/>
              </a:rPr>
              <a:t>Funcionários iniciantes;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pt-BR" sz="1600">
                <a:latin typeface="Titillium Web"/>
                <a:ea typeface="Titillium Web"/>
                <a:cs typeface="Titillium Web"/>
                <a:sym typeface="Titillium Web"/>
              </a:rPr>
              <a:t>Gerentes;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pt-BR" sz="1600">
                <a:latin typeface="Titillium Web"/>
                <a:ea typeface="Titillium Web"/>
                <a:cs typeface="Titillium Web"/>
                <a:sym typeface="Titillium Web"/>
              </a:rPr>
              <a:t>Executivos de nível C;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pt-BR" sz="1600">
                <a:latin typeface="Titillium Web"/>
                <a:ea typeface="Titillium Web"/>
                <a:cs typeface="Titillium Web"/>
                <a:sym typeface="Titillium Web"/>
              </a:rPr>
              <a:t>Todos que estão envolvidos no negócio.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-"/>
            </a:pPr>
            <a:r>
              <a:rPr b="1" lang="pt-BR" sz="2000">
                <a:highlight>
                  <a:srgbClr val="FFFF00"/>
                </a:highlight>
                <a:latin typeface="Titillium Web"/>
                <a:ea typeface="Titillium Web"/>
                <a:cs typeface="Titillium Web"/>
                <a:sym typeface="Titillium Web"/>
              </a:rPr>
              <a:t>Não precisa ser cientista de dados, mas precisam ser alfabetizados. </a:t>
            </a:r>
            <a:endParaRPr b="1">
              <a:highlight>
                <a:srgbClr val="FFFF00"/>
              </a:highlight>
            </a:endParaRPr>
          </a:p>
          <a:p>
            <a:pPr indent="-2413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0" y="5367908"/>
            <a:ext cx="9161029" cy="1490093"/>
          </a:xfrm>
          <a:custGeom>
            <a:rect b="b" l="l" r="r" t="t"/>
            <a:pathLst>
              <a:path extrusionOk="0" h="1490093" w="9161029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8763037" y="5367908"/>
            <a:ext cx="3428963" cy="1490093"/>
          </a:xfrm>
          <a:custGeom>
            <a:rect b="b" l="l" r="r" t="t"/>
            <a:pathLst>
              <a:path extrusionOk="0" h="1490093" w="342896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5"/>
          <p:cNvSpPr txBox="1"/>
          <p:nvPr>
            <p:ph type="title"/>
          </p:nvPr>
        </p:nvSpPr>
        <p:spPr>
          <a:xfrm>
            <a:off x="580700" y="5582434"/>
            <a:ext cx="77193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dvent Pro Light"/>
              <a:buNone/>
            </a:pPr>
            <a:r>
              <a:rPr lang="pt-BR" sz="3600">
                <a:solidFill>
                  <a:srgbClr val="FFFF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CONCEITO</a:t>
            </a:r>
            <a:br>
              <a:rPr lang="pt-BR" sz="3400">
                <a:latin typeface="Titillium Web"/>
                <a:ea typeface="Titillium Web"/>
                <a:cs typeface="Titillium Web"/>
                <a:sym typeface="Titillium Web"/>
              </a:rPr>
            </a:br>
            <a:endParaRPr sz="3400"/>
          </a:p>
        </p:txBody>
      </p:sp>
    </p:spTree>
  </p:cSld>
  <p:clrMapOvr>
    <a:masterClrMapping/>
  </p:clrMapOvr>
  <mc:AlternateContent>
    <mc:Choice Requires="p14">
      <p:transition spd="slow" p14:dur="14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/>
          <p:nvPr/>
        </p:nvSpPr>
        <p:spPr>
          <a:xfrm>
            <a:off x="9161029" y="850304"/>
            <a:ext cx="1999422" cy="7171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9036152" y="511750"/>
            <a:ext cx="21242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Alfabetização dos Dados</a:t>
            </a:r>
            <a:endParaRPr sz="16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5238" y="1941081"/>
            <a:ext cx="3641524" cy="222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196" y="1941081"/>
            <a:ext cx="3641524" cy="222478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/>
        </p:nvSpPr>
        <p:spPr>
          <a:xfrm>
            <a:off x="889203" y="4153288"/>
            <a:ext cx="307751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Tomadores de Decisão</a:t>
            </a:r>
            <a:endParaRPr sz="2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1770566" y="2668753"/>
            <a:ext cx="131478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24%</a:t>
            </a:r>
            <a:endParaRPr/>
          </a:p>
        </p:txBody>
      </p:sp>
      <p:sp>
        <p:nvSpPr>
          <p:cNvPr id="197" name="Google Shape;197;p26"/>
          <p:cNvSpPr txBox="1"/>
          <p:nvPr/>
        </p:nvSpPr>
        <p:spPr>
          <a:xfrm>
            <a:off x="4434223" y="4153288"/>
            <a:ext cx="332355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Executivos de Nível-C</a:t>
            </a:r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5460143" y="2668752"/>
            <a:ext cx="131478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32%</a:t>
            </a:r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1935" y="1941081"/>
            <a:ext cx="3641524" cy="222478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 txBox="1"/>
          <p:nvPr/>
        </p:nvSpPr>
        <p:spPr>
          <a:xfrm>
            <a:off x="8246171" y="4153288"/>
            <a:ext cx="303305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 16-24 anos</a:t>
            </a:r>
            <a:endParaRPr sz="2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9054009" y="2668752"/>
            <a:ext cx="141737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21%</a:t>
            </a:r>
            <a:endParaRPr/>
          </a:p>
        </p:txBody>
      </p:sp>
      <p:sp>
        <p:nvSpPr>
          <p:cNvPr id="202" name="Google Shape;202;p26"/>
          <p:cNvSpPr/>
          <p:nvPr/>
        </p:nvSpPr>
        <p:spPr>
          <a:xfrm>
            <a:off x="0" y="5367908"/>
            <a:ext cx="9161029" cy="1490093"/>
          </a:xfrm>
          <a:custGeom>
            <a:rect b="b" l="l" r="r" t="t"/>
            <a:pathLst>
              <a:path extrusionOk="0" h="1490093" w="9161029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8763037" y="5367908"/>
            <a:ext cx="3428963" cy="1490093"/>
          </a:xfrm>
          <a:custGeom>
            <a:rect b="b" l="l" r="r" t="t"/>
            <a:pathLst>
              <a:path extrusionOk="0" h="1490093" w="342896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6"/>
          <p:cNvSpPr txBox="1"/>
          <p:nvPr>
            <p:ph type="title"/>
          </p:nvPr>
        </p:nvSpPr>
        <p:spPr>
          <a:xfrm>
            <a:off x="312675" y="5564859"/>
            <a:ext cx="77193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dvent Pro Light"/>
              <a:buNone/>
            </a:pPr>
            <a:r>
              <a:rPr lang="pt-BR" sz="3600">
                <a:solidFill>
                  <a:srgbClr val="FFFF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MUNDO DE ANALFABETOS</a:t>
            </a:r>
            <a:br>
              <a:rPr lang="pt-BR" sz="3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endParaRPr sz="3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9161029" y="850304"/>
            <a:ext cx="1999422" cy="7171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9036152" y="511750"/>
            <a:ext cx="21242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Alfabetização dos Dados</a:t>
            </a:r>
            <a:endParaRPr sz="16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5238" y="1083996"/>
            <a:ext cx="3641524" cy="222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196" y="1083996"/>
            <a:ext cx="3641524" cy="222478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889203" y="3296203"/>
            <a:ext cx="3077510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das pessoas alfabetizadas em dados estão performando melhor no trabalho, comparado com 54% da mão de obra ampla</a:t>
            </a:r>
            <a:endParaRPr/>
          </a:p>
        </p:txBody>
      </p:sp>
      <p:sp>
        <p:nvSpPr>
          <p:cNvPr id="214" name="Google Shape;214;p27"/>
          <p:cNvSpPr txBox="1"/>
          <p:nvPr/>
        </p:nvSpPr>
        <p:spPr>
          <a:xfrm>
            <a:off x="1770566" y="1811668"/>
            <a:ext cx="131478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84%</a:t>
            </a:r>
            <a:endParaRPr/>
          </a:p>
        </p:txBody>
      </p:sp>
      <p:sp>
        <p:nvSpPr>
          <p:cNvPr id="215" name="Google Shape;215;p27"/>
          <p:cNvSpPr txBox="1"/>
          <p:nvPr/>
        </p:nvSpPr>
        <p:spPr>
          <a:xfrm>
            <a:off x="4434223" y="3296203"/>
            <a:ext cx="3323554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dos entrevistados que usam dados em sua função atual concordam que os dados os ajudam a realizar seus trabalhos de uma melhor forma</a:t>
            </a:r>
            <a:r>
              <a:rPr lang="pt-BR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5460143" y="1811667"/>
            <a:ext cx="131478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94%</a:t>
            </a:r>
            <a:endParaRPr/>
          </a:p>
        </p:txBody>
      </p:sp>
      <p:pic>
        <p:nvPicPr>
          <p:cNvPr id="217" name="Google Shape;21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1935" y="1083996"/>
            <a:ext cx="3641524" cy="222478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8246171" y="3296203"/>
            <a:ext cx="3033052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dos tomadores de decisão de negócios disseram que estariam dispostos a investir mais tempo e energia para melhorar seus conjuntos de dados.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9054009" y="1811667"/>
            <a:ext cx="141737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78%</a:t>
            </a:r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0" y="5367908"/>
            <a:ext cx="9161029" cy="1490093"/>
          </a:xfrm>
          <a:custGeom>
            <a:rect b="b" l="l" r="r" t="t"/>
            <a:pathLst>
              <a:path extrusionOk="0" h="1490093" w="9161029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8763037" y="5367908"/>
            <a:ext cx="3428963" cy="1490093"/>
          </a:xfrm>
          <a:custGeom>
            <a:rect b="b" l="l" r="r" t="t"/>
            <a:pathLst>
              <a:path extrusionOk="0" h="1490093" w="342896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7"/>
          <p:cNvSpPr txBox="1"/>
          <p:nvPr>
            <p:ph type="title"/>
          </p:nvPr>
        </p:nvSpPr>
        <p:spPr>
          <a:xfrm>
            <a:off x="312675" y="5564859"/>
            <a:ext cx="77193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dvent Pro Light"/>
              <a:buNone/>
            </a:pPr>
            <a:r>
              <a:rPr lang="pt-BR" sz="3600">
                <a:solidFill>
                  <a:srgbClr val="FFFF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MUNDO DE ANALFABETOS</a:t>
            </a:r>
            <a:br>
              <a:rPr lang="pt-BR" sz="3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endParaRPr sz="34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